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3" r:id="rId1"/>
  </p:sldMasterIdLst>
  <p:sldIdLst>
    <p:sldId id="256" r:id="rId2"/>
    <p:sldId id="257" r:id="rId3"/>
    <p:sldId id="258" r:id="rId4"/>
    <p:sldId id="273" r:id="rId5"/>
    <p:sldId id="259" r:id="rId6"/>
    <p:sldId id="260" r:id="rId7"/>
    <p:sldId id="261" r:id="rId8"/>
    <p:sldId id="271" r:id="rId9"/>
    <p:sldId id="262" r:id="rId10"/>
    <p:sldId id="263" r:id="rId11"/>
    <p:sldId id="264" r:id="rId12"/>
    <p:sldId id="274" r:id="rId13"/>
    <p:sldId id="266" r:id="rId14"/>
    <p:sldId id="267" r:id="rId15"/>
    <p:sldId id="268" r:id="rId16"/>
    <p:sldId id="269" r:id="rId17"/>
    <p:sldId id="272" r:id="rId18"/>
    <p:sldId id="270"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Untitled Section" id="{9BA47871-268A-4482-9301-951E112A0837}">
          <p14:sldIdLst>
            <p14:sldId id="256"/>
            <p14:sldId id="257"/>
            <p14:sldId id="258"/>
            <p14:sldId id="273"/>
            <p14:sldId id="259"/>
            <p14:sldId id="260"/>
            <p14:sldId id="261"/>
            <p14:sldId id="271"/>
            <p14:sldId id="262"/>
            <p14:sldId id="263"/>
            <p14:sldId id="264"/>
            <p14:sldId id="274"/>
            <p14:sldId id="266"/>
            <p14:sldId id="267"/>
            <p14:sldId id="268"/>
            <p14:sldId id="269"/>
            <p14:sldId id="272"/>
            <p14:sldId id="270"/>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udhamaya Sahoo" initials="SS" lastIdx="1" clrIdx="0">
    <p:extLst>
      <p:ext uri="{19B8F6BF-5375-455C-9EA6-DF929625EA0E}">
        <p15:presenceInfo xmlns:p15="http://schemas.microsoft.com/office/powerpoint/2012/main" userId="a054cb4ff1fd8d1c"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41" autoAdjust="0"/>
    <p:restoredTop sz="94660"/>
  </p:normalViewPr>
  <p:slideViewPr>
    <p:cSldViewPr snapToGrid="0">
      <p:cViewPr varScale="1">
        <p:scale>
          <a:sx n="86" d="100"/>
          <a:sy n="86" d="100"/>
        </p:scale>
        <p:origin x="619"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94ABF3F-4430-4C92-A66E-627A726DD6C0}" type="datetimeFigureOut">
              <a:rPr lang="en-US" smtClean="0"/>
              <a:t>2/4/2021</a:t>
            </a:fld>
            <a:endParaRPr lang="en-US"/>
          </a:p>
        </p:txBody>
      </p:sp>
      <p:sp>
        <p:nvSpPr>
          <p:cNvPr id="5" name="Footer Placeholder 4"/>
          <p:cNvSpPr>
            <a:spLocks noGrp="1"/>
          </p:cNvSpPr>
          <p:nvPr>
            <p:ph type="ftr" sz="quarter" idx="11"/>
          </p:nvPr>
        </p:nvSpPr>
        <p:spPr>
          <a:xfrm>
            <a:off x="2416500" y="329307"/>
            <a:ext cx="4973915" cy="309201"/>
          </a:xfrm>
        </p:spPr>
        <p:txBody>
          <a:bodyPr/>
          <a:lstStyle/>
          <a:p>
            <a:endParaRPr lang="en-US"/>
          </a:p>
        </p:txBody>
      </p:sp>
      <p:sp>
        <p:nvSpPr>
          <p:cNvPr id="6" name="Slide Number Placeholder 5"/>
          <p:cNvSpPr>
            <a:spLocks noGrp="1"/>
          </p:cNvSpPr>
          <p:nvPr>
            <p:ph type="sldNum" sz="quarter" idx="12"/>
          </p:nvPr>
        </p:nvSpPr>
        <p:spPr>
          <a:xfrm>
            <a:off x="1437664" y="798973"/>
            <a:ext cx="811019" cy="503578"/>
          </a:xfrm>
        </p:spPr>
        <p:txBody>
          <a:bodyPr/>
          <a:lstStyle/>
          <a:p>
            <a:fld id="{9FF1D479-F6A6-4C7D-B4EC-89864FC87506}" type="slidenum">
              <a:rPr lang="en-US" smtClean="0"/>
              <a:t>‹#›</a:t>
            </a:fld>
            <a:endParaRPr lang="en-US"/>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6044630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94ABF3F-4430-4C92-A66E-627A726DD6C0}" type="datetimeFigureOut">
              <a:rPr lang="en-US" smtClean="0"/>
              <a:t>2/4/2021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FF1D479-F6A6-4C7D-B4EC-89864FC87506}" type="slidenum">
              <a:rPr lang="en-US" smtClean="0"/>
              <a:t>‹#›</a:t>
            </a:fld>
            <a:endParaRPr lang="en-US"/>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1193338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94ABF3F-4430-4C92-A66E-627A726DD6C0}" type="datetimeFigureOut">
              <a:rPr lang="en-US" smtClean="0"/>
              <a:t>2/4/2021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FF1D479-F6A6-4C7D-B4EC-89864FC87506}" type="slidenum">
              <a:rPr lang="en-US" smtClean="0"/>
              <a:t>‹#›</a:t>
            </a:fld>
            <a:endParaRPr lang="en-US"/>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716896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94ABF3F-4430-4C92-A66E-627A726DD6C0}" type="datetimeFigureOut">
              <a:rPr lang="en-US" smtClean="0"/>
              <a:t>2/4/2021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FF1D479-F6A6-4C7D-B4EC-89864FC87506}" type="slidenum">
              <a:rPr lang="en-US" smtClean="0"/>
              <a:t>‹#›</a:t>
            </a:fld>
            <a:endParaRPr lang="en-US"/>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4454345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94ABF3F-4430-4C92-A66E-627A726DD6C0}" type="datetimeFigureOut">
              <a:rPr lang="en-US" smtClean="0"/>
              <a:t>2/4/2021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FF1D479-F6A6-4C7D-B4EC-89864FC87506}" type="slidenum">
              <a:rPr lang="en-US" smtClean="0"/>
              <a:t>‹#›</a:t>
            </a:fld>
            <a:endParaRPr lang="en-US"/>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1978955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94ABF3F-4430-4C92-A66E-627A726DD6C0}" type="datetimeFigureOut">
              <a:rPr lang="en-US" smtClean="0"/>
              <a:t>2/4/2021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FF1D479-F6A6-4C7D-B4EC-89864FC87506}" type="slidenum">
              <a:rPr lang="en-US" smtClean="0"/>
              <a:t>‹#›</a:t>
            </a:fld>
            <a:endParaRPr lang="en-US"/>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8527671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94ABF3F-4430-4C92-A66E-627A726DD6C0}" type="datetimeFigureOut">
              <a:rPr lang="en-US" smtClean="0"/>
              <a:t>2/4/2021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FF1D479-F6A6-4C7D-B4EC-89864FC87506}" type="slidenum">
              <a:rPr lang="en-US" smtClean="0"/>
              <a:t>‹#›</a:t>
            </a:fld>
            <a:endParaRPr lang="en-US"/>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1068556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94ABF3F-4430-4C92-A66E-627A726DD6C0}" type="datetimeFigureOut">
              <a:rPr lang="en-US" smtClean="0"/>
              <a:t>2/4/2021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FF1D479-F6A6-4C7D-B4EC-89864FC87506}" type="slidenum">
              <a:rPr lang="en-US" smtClean="0"/>
              <a:t>‹#›</a:t>
            </a:fld>
            <a:endParaRPr lang="en-US"/>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0826147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94ABF3F-4430-4C92-A66E-627A726DD6C0}" type="datetimeFigureOut">
              <a:rPr lang="en-US" smtClean="0"/>
              <a:t>2/4/2021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FF1D479-F6A6-4C7D-B4EC-89864FC87506}" type="slidenum">
              <a:rPr lang="en-US" smtClean="0"/>
              <a:t>‹#›</a:t>
            </a:fld>
            <a:endParaRPr lang="en-US"/>
          </a:p>
        </p:txBody>
      </p:sp>
    </p:spTree>
    <p:extLst>
      <p:ext uri="{BB962C8B-B14F-4D97-AF65-F5344CB8AC3E}">
        <p14:creationId xmlns:p14="http://schemas.microsoft.com/office/powerpoint/2010/main" val="40109726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94ABF3F-4430-4C92-A66E-627A726DD6C0}" type="datetimeFigureOut">
              <a:rPr lang="en-US" smtClean="0"/>
              <a:t>2/4/2021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FF1D479-F6A6-4C7D-B4EC-89864FC87506}" type="slidenum">
              <a:rPr lang="en-US" smtClean="0"/>
              <a:t>‹#›</a:t>
            </a:fld>
            <a:endParaRPr lang="en-US"/>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29767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194ABF3F-4430-4C92-A66E-627A726DD6C0}" type="datetimeFigureOut">
              <a:rPr lang="en-US" smtClean="0"/>
              <a:t>2/4/2021</a:t>
            </a:fld>
            <a:endParaRPr lang="en-US"/>
          </a:p>
        </p:txBody>
      </p:sp>
      <p:sp>
        <p:nvSpPr>
          <p:cNvPr id="6" name="Footer Placeholder 5"/>
          <p:cNvSpPr>
            <a:spLocks noGrp="1"/>
          </p:cNvSpPr>
          <p:nvPr>
            <p:ph type="ftr" sz="quarter" idx="11"/>
          </p:nvPr>
        </p:nvSpPr>
        <p:spPr>
          <a:xfrm>
            <a:off x="1447382" y="318640"/>
            <a:ext cx="5541004" cy="320931"/>
          </a:xfrm>
        </p:spPr>
        <p:txBody>
          <a:bodyPr/>
          <a:lstStyle/>
          <a:p>
            <a:endParaRPr lang="en-US"/>
          </a:p>
        </p:txBody>
      </p:sp>
      <p:sp>
        <p:nvSpPr>
          <p:cNvPr id="7" name="Slide Number Placeholder 6"/>
          <p:cNvSpPr>
            <a:spLocks noGrp="1"/>
          </p:cNvSpPr>
          <p:nvPr>
            <p:ph type="sldNum" sz="quarter" idx="12"/>
          </p:nvPr>
        </p:nvSpPr>
        <p:spPr/>
        <p:txBody>
          <a:bodyPr/>
          <a:lstStyle/>
          <a:p>
            <a:fld id="{9FF1D479-F6A6-4C7D-B4EC-89864FC87506}" type="slidenum">
              <a:rPr lang="en-US" smtClean="0"/>
              <a:t>‹#›</a:t>
            </a:fld>
            <a:endParaRPr lang="en-US"/>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924726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194ABF3F-4430-4C92-A66E-627A726DD6C0}" type="datetimeFigureOut">
              <a:rPr lang="en-US" smtClean="0"/>
              <a:t>2/4/2021</a:t>
            </a:fld>
            <a:endParaRPr lang="en-US"/>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9FF1D479-F6A6-4C7D-B4EC-89864FC87506}" type="slidenum">
              <a:rPr lang="en-US" smtClean="0"/>
              <a:t>‹#›</a:t>
            </a:fld>
            <a:endParaRPr lang="en-US"/>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77484148"/>
      </p:ext>
    </p:extLst>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54FE93A5-1F12-42FF-BF46-752A238BAFB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173157" y="1651246"/>
            <a:ext cx="4826494" cy="4630516"/>
          </a:xfrm>
          <a:prstGeom prst="rect">
            <a:avLst/>
          </a:prstGeom>
        </p:spPr>
      </p:pic>
      <p:sp>
        <p:nvSpPr>
          <p:cNvPr id="9" name="Title 8">
            <a:extLst>
              <a:ext uri="{FF2B5EF4-FFF2-40B4-BE49-F238E27FC236}">
                <a16:creationId xmlns:a16="http://schemas.microsoft.com/office/drawing/2014/main" id="{E162553F-C908-4178-A86C-103911C14846}"/>
              </a:ext>
            </a:extLst>
          </p:cNvPr>
          <p:cNvSpPr>
            <a:spLocks noGrp="1"/>
          </p:cNvSpPr>
          <p:nvPr>
            <p:ph type="ctrTitle"/>
          </p:nvPr>
        </p:nvSpPr>
        <p:spPr>
          <a:xfrm>
            <a:off x="-266330" y="816548"/>
            <a:ext cx="7622059" cy="3755452"/>
          </a:xfrm>
        </p:spPr>
        <p:txBody>
          <a:bodyPr>
            <a:noAutofit/>
          </a:bodyPr>
          <a:lstStyle/>
          <a:p>
            <a:pPr algn="ctr"/>
            <a:r>
              <a:rPr lang="en-IN" sz="3200" b="1" dirty="0"/>
              <a:t> A Online System For Service Of Electronic Devices</a:t>
            </a:r>
            <a:br>
              <a:rPr lang="en-IN" sz="3200" b="1" dirty="0"/>
            </a:br>
            <a:r>
              <a:rPr lang="en-IN" sz="2400" b="1" dirty="0"/>
              <a:t>(Technician)</a:t>
            </a:r>
            <a:br>
              <a:rPr lang="en-US" sz="3200" dirty="0"/>
            </a:br>
            <a:br>
              <a:rPr lang="en-IN" sz="3200" dirty="0"/>
            </a:br>
            <a:endParaRPr lang="en-US" sz="3200" dirty="0"/>
          </a:p>
        </p:txBody>
      </p:sp>
    </p:spTree>
    <p:extLst>
      <p:ext uri="{BB962C8B-B14F-4D97-AF65-F5344CB8AC3E}">
        <p14:creationId xmlns:p14="http://schemas.microsoft.com/office/powerpoint/2010/main" val="31491899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3D23A4DA-778D-430F-A068-D8532205FCE9}"/>
              </a:ext>
            </a:extLst>
          </p:cNvPr>
          <p:cNvSpPr>
            <a:spLocks noGrp="1"/>
          </p:cNvSpPr>
          <p:nvPr>
            <p:ph idx="1"/>
          </p:nvPr>
        </p:nvSpPr>
        <p:spPr>
          <a:xfrm>
            <a:off x="0" y="1697856"/>
            <a:ext cx="4065973" cy="1376038"/>
          </a:xfrm>
        </p:spPr>
        <p:txBody>
          <a:bodyPr/>
          <a:lstStyle/>
          <a:p>
            <a:pPr marL="0" indent="0" algn="ctr">
              <a:buNone/>
            </a:pPr>
            <a:r>
              <a:rPr lang="en-IN" dirty="0"/>
              <a:t>     </a:t>
            </a:r>
          </a:p>
          <a:p>
            <a:pPr marL="0" indent="0" algn="ctr">
              <a:buNone/>
            </a:pPr>
            <a:r>
              <a:rPr lang="en-IN" sz="3600" b="1" dirty="0"/>
              <a:t>For Customer </a:t>
            </a:r>
            <a:r>
              <a:rPr lang="en-IN" sz="3600" b="1" dirty="0">
                <a:sym typeface="Wingdings" panose="05000000000000000000" pitchFamily="2" charset="2"/>
              </a:rPr>
              <a:t></a:t>
            </a:r>
            <a:endParaRPr lang="en-US" b="1" dirty="0"/>
          </a:p>
        </p:txBody>
      </p:sp>
      <p:pic>
        <p:nvPicPr>
          <p:cNvPr id="1028" name="Picture 4">
            <a:extLst>
              <a:ext uri="{FF2B5EF4-FFF2-40B4-BE49-F238E27FC236}">
                <a16:creationId xmlns:a16="http://schemas.microsoft.com/office/drawing/2014/main" id="{858BED3E-B327-4258-B804-83BB51408E1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706" t="4769" r="11530"/>
          <a:stretch/>
        </p:blipFill>
        <p:spPr bwMode="auto">
          <a:xfrm>
            <a:off x="4065973" y="99060"/>
            <a:ext cx="7963269" cy="675894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B0F68832-81DD-45A0-A998-37305778017F}"/>
              </a:ext>
            </a:extLst>
          </p:cNvPr>
          <p:cNvSpPr>
            <a:spLocks noGrp="1"/>
          </p:cNvSpPr>
          <p:nvPr>
            <p:ph type="title"/>
          </p:nvPr>
        </p:nvSpPr>
        <p:spPr>
          <a:xfrm>
            <a:off x="0" y="99459"/>
            <a:ext cx="6676008" cy="1010249"/>
          </a:xfrm>
        </p:spPr>
        <p:txBody>
          <a:bodyPr>
            <a:normAutofit/>
          </a:bodyPr>
          <a:lstStyle/>
          <a:p>
            <a:r>
              <a:rPr lang="en-IN" b="1" dirty="0"/>
              <a:t>Activity Flow Diagram :-</a:t>
            </a:r>
            <a:endParaRPr lang="en-US" b="1" dirty="0"/>
          </a:p>
        </p:txBody>
      </p:sp>
    </p:spTree>
    <p:extLst>
      <p:ext uri="{BB962C8B-B14F-4D97-AF65-F5344CB8AC3E}">
        <p14:creationId xmlns:p14="http://schemas.microsoft.com/office/powerpoint/2010/main" val="5398861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8CC25A-4818-4C1A-9179-2E7D6B86697A}"/>
              </a:ext>
            </a:extLst>
          </p:cNvPr>
          <p:cNvSpPr>
            <a:spLocks noGrp="1"/>
          </p:cNvSpPr>
          <p:nvPr>
            <p:ph type="title"/>
          </p:nvPr>
        </p:nvSpPr>
        <p:spPr>
          <a:xfrm>
            <a:off x="93296" y="138694"/>
            <a:ext cx="4070331" cy="633663"/>
          </a:xfrm>
        </p:spPr>
        <p:txBody>
          <a:bodyPr/>
          <a:lstStyle/>
          <a:p>
            <a:r>
              <a:rPr lang="en-IN" b="1" dirty="0"/>
              <a:t>Flow Diagram :-</a:t>
            </a:r>
            <a:endParaRPr lang="en-US" dirty="0"/>
          </a:p>
        </p:txBody>
      </p:sp>
      <p:pic>
        <p:nvPicPr>
          <p:cNvPr id="2050" name="Picture 2">
            <a:extLst>
              <a:ext uri="{FF2B5EF4-FFF2-40B4-BE49-F238E27FC236}">
                <a16:creationId xmlns:a16="http://schemas.microsoft.com/office/drawing/2014/main" id="{A4D8313F-47FD-4F8D-94D3-757D16BFA9D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076" t="4096" r="4924" b="4669"/>
          <a:stretch/>
        </p:blipFill>
        <p:spPr bwMode="auto">
          <a:xfrm>
            <a:off x="93297" y="657225"/>
            <a:ext cx="11900436" cy="5992149"/>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4">
            <a:extLst>
              <a:ext uri="{FF2B5EF4-FFF2-40B4-BE49-F238E27FC236}">
                <a16:creationId xmlns:a16="http://schemas.microsoft.com/office/drawing/2014/main" id="{99C8D038-B81B-461E-A47A-AD7FCA5F274F}"/>
              </a:ext>
            </a:extLst>
          </p:cNvPr>
          <p:cNvSpPr>
            <a:spLocks noGrp="1"/>
          </p:cNvSpPr>
          <p:nvPr>
            <p:ph idx="1"/>
          </p:nvPr>
        </p:nvSpPr>
        <p:spPr>
          <a:xfrm>
            <a:off x="377381" y="5744665"/>
            <a:ext cx="2969500" cy="633663"/>
          </a:xfrm>
        </p:spPr>
        <p:txBody>
          <a:bodyPr/>
          <a:lstStyle/>
          <a:p>
            <a:pPr marL="0" indent="0" algn="ctr">
              <a:buNone/>
            </a:pPr>
            <a:r>
              <a:rPr lang="en-IN" sz="2800" b="1" dirty="0"/>
              <a:t>For Admin </a:t>
            </a:r>
            <a:r>
              <a:rPr lang="en-IN" sz="2800" b="1" dirty="0">
                <a:sym typeface="Wingdings" panose="05000000000000000000" pitchFamily="2" charset="2"/>
              </a:rPr>
              <a:t></a:t>
            </a:r>
            <a:endParaRPr lang="en-US" b="1" dirty="0"/>
          </a:p>
        </p:txBody>
      </p:sp>
    </p:spTree>
    <p:extLst>
      <p:ext uri="{BB962C8B-B14F-4D97-AF65-F5344CB8AC3E}">
        <p14:creationId xmlns:p14="http://schemas.microsoft.com/office/powerpoint/2010/main" val="10562648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A35A1B9-62FC-4333-8FDC-7F4973868807}"/>
              </a:ext>
            </a:extLst>
          </p:cNvPr>
          <p:cNvSpPr>
            <a:spLocks noGrp="1"/>
          </p:cNvSpPr>
          <p:nvPr>
            <p:ph idx="1"/>
          </p:nvPr>
        </p:nvSpPr>
        <p:spPr>
          <a:xfrm>
            <a:off x="297402" y="1507526"/>
            <a:ext cx="3213717" cy="664146"/>
          </a:xfrm>
        </p:spPr>
        <p:txBody>
          <a:bodyPr/>
          <a:lstStyle/>
          <a:p>
            <a:pPr marL="0" indent="0">
              <a:buNone/>
            </a:pPr>
            <a:r>
              <a:rPr lang="en-IN" sz="2800" b="1" dirty="0"/>
              <a:t>E-R Diagram </a:t>
            </a:r>
            <a:r>
              <a:rPr lang="en-IN" sz="2800" b="1" dirty="0">
                <a:sym typeface="Wingdings" panose="05000000000000000000" pitchFamily="2" charset="2"/>
              </a:rPr>
              <a:t></a:t>
            </a:r>
            <a:endParaRPr lang="en-US" b="1" dirty="0"/>
          </a:p>
        </p:txBody>
      </p:sp>
      <p:pic>
        <p:nvPicPr>
          <p:cNvPr id="7" name="Picture 6">
            <a:extLst>
              <a:ext uri="{FF2B5EF4-FFF2-40B4-BE49-F238E27FC236}">
                <a16:creationId xmlns:a16="http://schemas.microsoft.com/office/drawing/2014/main" id="{0C6A3175-4394-4282-902D-EB95C49F1A8C}"/>
              </a:ext>
            </a:extLst>
          </p:cNvPr>
          <p:cNvPicPr/>
          <p:nvPr/>
        </p:nvPicPr>
        <p:blipFill>
          <a:blip r:embed="rId2">
            <a:extLst>
              <a:ext uri="{28A0092B-C50C-407E-A947-70E740481C1C}">
                <a14:useLocalDpi xmlns:a14="http://schemas.microsoft.com/office/drawing/2010/main" val="0"/>
              </a:ext>
            </a:extLst>
          </a:blip>
          <a:stretch>
            <a:fillRect/>
          </a:stretch>
        </p:blipFill>
        <p:spPr>
          <a:xfrm>
            <a:off x="3808520" y="0"/>
            <a:ext cx="8383480" cy="6858000"/>
          </a:xfrm>
          <a:prstGeom prst="rect">
            <a:avLst/>
          </a:prstGeom>
        </p:spPr>
      </p:pic>
      <p:sp>
        <p:nvSpPr>
          <p:cNvPr id="2" name="Title 1">
            <a:extLst>
              <a:ext uri="{FF2B5EF4-FFF2-40B4-BE49-F238E27FC236}">
                <a16:creationId xmlns:a16="http://schemas.microsoft.com/office/drawing/2014/main" id="{CC9D071D-3797-4719-AAFD-7C427FE8910F}"/>
              </a:ext>
            </a:extLst>
          </p:cNvPr>
          <p:cNvSpPr>
            <a:spLocks noGrp="1"/>
          </p:cNvSpPr>
          <p:nvPr>
            <p:ph type="title"/>
          </p:nvPr>
        </p:nvSpPr>
        <p:spPr>
          <a:xfrm>
            <a:off x="0" y="0"/>
            <a:ext cx="9603275" cy="664146"/>
          </a:xfrm>
        </p:spPr>
        <p:txBody>
          <a:bodyPr/>
          <a:lstStyle/>
          <a:p>
            <a:r>
              <a:rPr lang="en-IN" b="1" dirty="0"/>
              <a:t>Database Design :-</a:t>
            </a:r>
            <a:endParaRPr lang="en-US" b="1" dirty="0"/>
          </a:p>
        </p:txBody>
      </p:sp>
    </p:spTree>
    <p:extLst>
      <p:ext uri="{BB962C8B-B14F-4D97-AF65-F5344CB8AC3E}">
        <p14:creationId xmlns:p14="http://schemas.microsoft.com/office/powerpoint/2010/main" val="30078365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EF095D3-E93B-444C-9608-9022CC1FBC4C}"/>
              </a:ext>
            </a:extLst>
          </p:cNvPr>
          <p:cNvPicPr>
            <a:picLocks noChangeAspect="1"/>
          </p:cNvPicPr>
          <p:nvPr/>
        </p:nvPicPr>
        <p:blipFill rotWithShape="1">
          <a:blip r:embed="rId2">
            <a:extLst>
              <a:ext uri="{28A0092B-C50C-407E-A947-70E740481C1C}">
                <a14:useLocalDpi xmlns:a14="http://schemas.microsoft.com/office/drawing/2010/main" val="0"/>
              </a:ext>
            </a:extLst>
          </a:blip>
          <a:srcRect t="3299"/>
          <a:stretch/>
        </p:blipFill>
        <p:spPr>
          <a:xfrm>
            <a:off x="144780" y="342900"/>
            <a:ext cx="11940540" cy="6251495"/>
          </a:xfrm>
          <a:prstGeom prst="rect">
            <a:avLst/>
          </a:prstGeom>
        </p:spPr>
      </p:pic>
      <p:sp>
        <p:nvSpPr>
          <p:cNvPr id="6" name="Title 5">
            <a:extLst>
              <a:ext uri="{FF2B5EF4-FFF2-40B4-BE49-F238E27FC236}">
                <a16:creationId xmlns:a16="http://schemas.microsoft.com/office/drawing/2014/main" id="{246B147D-B30A-42D5-8D3E-D615BFBF3EA3}"/>
              </a:ext>
            </a:extLst>
          </p:cNvPr>
          <p:cNvSpPr>
            <a:spLocks noGrp="1"/>
          </p:cNvSpPr>
          <p:nvPr>
            <p:ph type="title"/>
          </p:nvPr>
        </p:nvSpPr>
        <p:spPr>
          <a:xfrm>
            <a:off x="0" y="1"/>
            <a:ext cx="9603275" cy="342899"/>
          </a:xfrm>
        </p:spPr>
        <p:txBody>
          <a:bodyPr/>
          <a:lstStyle/>
          <a:p>
            <a:r>
              <a:rPr lang="en-IN" sz="1800" dirty="0"/>
              <a:t>Home Page / Welcome Page -</a:t>
            </a:r>
            <a:endParaRPr lang="en-US" dirty="0"/>
          </a:p>
        </p:txBody>
      </p:sp>
    </p:spTree>
    <p:extLst>
      <p:ext uri="{BB962C8B-B14F-4D97-AF65-F5344CB8AC3E}">
        <p14:creationId xmlns:p14="http://schemas.microsoft.com/office/powerpoint/2010/main" val="28394073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2B4AFE-DC32-4DDF-A43F-CF2722BC892D}"/>
              </a:ext>
            </a:extLst>
          </p:cNvPr>
          <p:cNvSpPr>
            <a:spLocks noGrp="1"/>
          </p:cNvSpPr>
          <p:nvPr>
            <p:ph type="title"/>
          </p:nvPr>
        </p:nvSpPr>
        <p:spPr>
          <a:xfrm>
            <a:off x="0" y="1"/>
            <a:ext cx="9603275" cy="297179"/>
          </a:xfrm>
        </p:spPr>
        <p:txBody>
          <a:bodyPr>
            <a:normAutofit fontScale="90000"/>
          </a:bodyPr>
          <a:lstStyle/>
          <a:p>
            <a:r>
              <a:rPr lang="en-IN" sz="1600" dirty="0"/>
              <a:t>Signup and Login page -</a:t>
            </a:r>
            <a:endParaRPr lang="en-US" dirty="0"/>
          </a:p>
        </p:txBody>
      </p:sp>
      <p:pic>
        <p:nvPicPr>
          <p:cNvPr id="4" name="Picture 3">
            <a:extLst>
              <a:ext uri="{FF2B5EF4-FFF2-40B4-BE49-F238E27FC236}">
                <a16:creationId xmlns:a16="http://schemas.microsoft.com/office/drawing/2014/main" id="{09AAD8B0-5993-4E69-B140-D035CF52879E}"/>
              </a:ext>
            </a:extLst>
          </p:cNvPr>
          <p:cNvPicPr>
            <a:picLocks noChangeAspect="1"/>
          </p:cNvPicPr>
          <p:nvPr/>
        </p:nvPicPr>
        <p:blipFill rotWithShape="1">
          <a:blip r:embed="rId2">
            <a:extLst>
              <a:ext uri="{28A0092B-C50C-407E-A947-70E740481C1C}">
                <a14:useLocalDpi xmlns:a14="http://schemas.microsoft.com/office/drawing/2010/main" val="0"/>
              </a:ext>
            </a:extLst>
          </a:blip>
          <a:srcRect t="3833"/>
          <a:stretch/>
        </p:blipFill>
        <p:spPr>
          <a:xfrm>
            <a:off x="121920" y="297180"/>
            <a:ext cx="11894820" cy="6560819"/>
          </a:xfrm>
          <a:prstGeom prst="rect">
            <a:avLst/>
          </a:prstGeom>
        </p:spPr>
      </p:pic>
    </p:spTree>
    <p:extLst>
      <p:ext uri="{BB962C8B-B14F-4D97-AF65-F5344CB8AC3E}">
        <p14:creationId xmlns:p14="http://schemas.microsoft.com/office/powerpoint/2010/main" val="24247159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4C496E-8EC2-4845-8191-DB3DD5CF98AD}"/>
              </a:ext>
            </a:extLst>
          </p:cNvPr>
          <p:cNvSpPr>
            <a:spLocks noGrp="1"/>
          </p:cNvSpPr>
          <p:nvPr>
            <p:ph type="title"/>
          </p:nvPr>
        </p:nvSpPr>
        <p:spPr>
          <a:xfrm>
            <a:off x="0" y="7620"/>
            <a:ext cx="9603275" cy="350519"/>
          </a:xfrm>
        </p:spPr>
        <p:txBody>
          <a:bodyPr>
            <a:normAutofit/>
          </a:bodyPr>
          <a:lstStyle/>
          <a:p>
            <a:r>
              <a:rPr lang="en-IN" sz="1600" dirty="0"/>
              <a:t>Customer Request page -</a:t>
            </a:r>
            <a:endParaRPr lang="en-US" dirty="0"/>
          </a:p>
        </p:txBody>
      </p:sp>
      <p:pic>
        <p:nvPicPr>
          <p:cNvPr id="4" name="Picture 3">
            <a:extLst>
              <a:ext uri="{FF2B5EF4-FFF2-40B4-BE49-F238E27FC236}">
                <a16:creationId xmlns:a16="http://schemas.microsoft.com/office/drawing/2014/main" id="{1B3C1491-88DF-4F8E-8410-1B3D15B7A7FB}"/>
              </a:ext>
            </a:extLst>
          </p:cNvPr>
          <p:cNvPicPr>
            <a:picLocks noChangeAspect="1"/>
          </p:cNvPicPr>
          <p:nvPr/>
        </p:nvPicPr>
        <p:blipFill rotWithShape="1">
          <a:blip r:embed="rId2">
            <a:extLst>
              <a:ext uri="{28A0092B-C50C-407E-A947-70E740481C1C}">
                <a14:useLocalDpi xmlns:a14="http://schemas.microsoft.com/office/drawing/2010/main" val="0"/>
              </a:ext>
            </a:extLst>
          </a:blip>
          <a:srcRect t="3346"/>
          <a:stretch/>
        </p:blipFill>
        <p:spPr>
          <a:xfrm>
            <a:off x="99060" y="358139"/>
            <a:ext cx="11993880" cy="6355080"/>
          </a:xfrm>
          <a:prstGeom prst="rect">
            <a:avLst/>
          </a:prstGeom>
        </p:spPr>
      </p:pic>
    </p:spTree>
    <p:extLst>
      <p:ext uri="{BB962C8B-B14F-4D97-AF65-F5344CB8AC3E}">
        <p14:creationId xmlns:p14="http://schemas.microsoft.com/office/powerpoint/2010/main" val="11459058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37C2020-C6B3-4A96-9327-9BFE526007A4}"/>
              </a:ext>
            </a:extLst>
          </p:cNvPr>
          <p:cNvSpPr>
            <a:spLocks noGrp="1"/>
          </p:cNvSpPr>
          <p:nvPr>
            <p:ph type="title"/>
          </p:nvPr>
        </p:nvSpPr>
        <p:spPr>
          <a:xfrm>
            <a:off x="0" y="1"/>
            <a:ext cx="9603275" cy="320039"/>
          </a:xfrm>
        </p:spPr>
        <p:txBody>
          <a:bodyPr>
            <a:noAutofit/>
          </a:bodyPr>
          <a:lstStyle/>
          <a:p>
            <a:r>
              <a:rPr lang="en-IN" sz="1400" dirty="0"/>
              <a:t>Admin Dashboard Page -</a:t>
            </a:r>
            <a:endParaRPr lang="en-US" sz="1800" dirty="0"/>
          </a:p>
        </p:txBody>
      </p:sp>
      <p:pic>
        <p:nvPicPr>
          <p:cNvPr id="6" name="Picture 5">
            <a:extLst>
              <a:ext uri="{FF2B5EF4-FFF2-40B4-BE49-F238E27FC236}">
                <a16:creationId xmlns:a16="http://schemas.microsoft.com/office/drawing/2014/main" id="{CC07315D-85C5-4CF1-BF5C-60DF9CBAF54C}"/>
              </a:ext>
            </a:extLst>
          </p:cNvPr>
          <p:cNvPicPr>
            <a:picLocks noChangeAspect="1"/>
          </p:cNvPicPr>
          <p:nvPr/>
        </p:nvPicPr>
        <p:blipFill rotWithShape="1">
          <a:blip r:embed="rId2">
            <a:extLst>
              <a:ext uri="{28A0092B-C50C-407E-A947-70E740481C1C}">
                <a14:useLocalDpi xmlns:a14="http://schemas.microsoft.com/office/drawing/2010/main" val="0"/>
              </a:ext>
            </a:extLst>
          </a:blip>
          <a:srcRect l="1" t="4667" r="-1202"/>
          <a:stretch/>
        </p:blipFill>
        <p:spPr>
          <a:xfrm>
            <a:off x="198120" y="320040"/>
            <a:ext cx="11864340" cy="6537960"/>
          </a:xfrm>
          <a:prstGeom prst="rect">
            <a:avLst/>
          </a:prstGeom>
        </p:spPr>
      </p:pic>
    </p:spTree>
    <p:extLst>
      <p:ext uri="{BB962C8B-B14F-4D97-AF65-F5344CB8AC3E}">
        <p14:creationId xmlns:p14="http://schemas.microsoft.com/office/powerpoint/2010/main" val="7555622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B33997-106D-4D8E-8AEC-84AD841D09C1}"/>
              </a:ext>
            </a:extLst>
          </p:cNvPr>
          <p:cNvSpPr>
            <a:spLocks noGrp="1"/>
          </p:cNvSpPr>
          <p:nvPr>
            <p:ph type="title"/>
          </p:nvPr>
        </p:nvSpPr>
        <p:spPr>
          <a:xfrm>
            <a:off x="0" y="14406"/>
            <a:ext cx="9603275" cy="651419"/>
          </a:xfrm>
        </p:spPr>
        <p:txBody>
          <a:bodyPr/>
          <a:lstStyle/>
          <a:p>
            <a:r>
              <a:rPr lang="en-IN" b="1" dirty="0"/>
              <a:t>Database :-</a:t>
            </a:r>
            <a:endParaRPr lang="en-US" b="1" dirty="0"/>
          </a:p>
        </p:txBody>
      </p:sp>
      <p:pic>
        <p:nvPicPr>
          <p:cNvPr id="4" name="Picture 3">
            <a:extLst>
              <a:ext uri="{FF2B5EF4-FFF2-40B4-BE49-F238E27FC236}">
                <a16:creationId xmlns:a16="http://schemas.microsoft.com/office/drawing/2014/main" id="{DBCEF710-4B6D-4F19-856E-F48DAAA26EDC}"/>
              </a:ext>
            </a:extLst>
          </p:cNvPr>
          <p:cNvPicPr>
            <a:picLocks noChangeAspect="1"/>
          </p:cNvPicPr>
          <p:nvPr/>
        </p:nvPicPr>
        <p:blipFill rotWithShape="1">
          <a:blip r:embed="rId2">
            <a:extLst>
              <a:ext uri="{28A0092B-C50C-407E-A947-70E740481C1C}">
                <a14:useLocalDpi xmlns:a14="http://schemas.microsoft.com/office/drawing/2010/main" val="0"/>
              </a:ext>
            </a:extLst>
          </a:blip>
          <a:srcRect l="1310" t="3754" r="1262" b="4854"/>
          <a:stretch/>
        </p:blipFill>
        <p:spPr>
          <a:xfrm>
            <a:off x="156839" y="488272"/>
            <a:ext cx="11878322" cy="6267635"/>
          </a:xfrm>
          <a:prstGeom prst="rect">
            <a:avLst/>
          </a:prstGeom>
        </p:spPr>
      </p:pic>
    </p:spTree>
    <p:extLst>
      <p:ext uri="{BB962C8B-B14F-4D97-AF65-F5344CB8AC3E}">
        <p14:creationId xmlns:p14="http://schemas.microsoft.com/office/powerpoint/2010/main" val="23631603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Google Shape;303;p36">
            <a:extLst>
              <a:ext uri="{FF2B5EF4-FFF2-40B4-BE49-F238E27FC236}">
                <a16:creationId xmlns:a16="http://schemas.microsoft.com/office/drawing/2014/main" id="{B8C9D04E-C190-4053-9446-418F190102B5}"/>
              </a:ext>
            </a:extLst>
          </p:cNvPr>
          <p:cNvSpPr txBox="1">
            <a:spLocks/>
          </p:cNvSpPr>
          <p:nvPr/>
        </p:nvSpPr>
        <p:spPr>
          <a:xfrm>
            <a:off x="1332806" y="666818"/>
            <a:ext cx="5967154" cy="1376266"/>
          </a:xfrm>
          <a:prstGeom prst="rect">
            <a:avLst/>
          </a:prstGeom>
        </p:spPr>
        <p:txBody>
          <a:bodyPr spcFirstLastPara="1" vert="horz" wrap="square" lIns="0" tIns="0" rIns="0" bIns="0" rtlCol="0" anchor="ctr" anchorCtr="0">
            <a:no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a:spcBef>
                <a:spcPts val="0"/>
              </a:spcBef>
            </a:pPr>
            <a:r>
              <a:rPr lang="en-US" sz="6000" dirty="0"/>
              <a:t>Thank  You </a:t>
            </a:r>
          </a:p>
        </p:txBody>
      </p:sp>
      <p:sp>
        <p:nvSpPr>
          <p:cNvPr id="3" name="Google Shape;304;p36">
            <a:extLst>
              <a:ext uri="{FF2B5EF4-FFF2-40B4-BE49-F238E27FC236}">
                <a16:creationId xmlns:a16="http://schemas.microsoft.com/office/drawing/2014/main" id="{CA80DE28-5C2A-4FE3-8CBF-71799750A8C8}"/>
              </a:ext>
            </a:extLst>
          </p:cNvPr>
          <p:cNvSpPr txBox="1">
            <a:spLocks/>
          </p:cNvSpPr>
          <p:nvPr/>
        </p:nvSpPr>
        <p:spPr>
          <a:xfrm>
            <a:off x="1144617" y="3036600"/>
            <a:ext cx="4863900" cy="784800"/>
          </a:xfrm>
          <a:prstGeom prst="rect">
            <a:avLst/>
          </a:prstGeom>
        </p:spPr>
        <p:txBody>
          <a:bodyPr spcFirstLastPara="1" vert="horz" wrap="square" lIns="0" tIns="0" rIns="0" bIns="0" rtlCol="0" anchor="t" anchorCtr="0">
            <a:no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spcBef>
                <a:spcPts val="600"/>
              </a:spcBef>
              <a:buClr>
                <a:schemeClr val="dk1"/>
              </a:buClr>
              <a:buSzPts val="1100"/>
              <a:buFont typeface="Arial"/>
              <a:buNone/>
            </a:pPr>
            <a:r>
              <a:rPr lang="en-US" sz="3600" b="1" dirty="0"/>
              <a:t>Any questions?</a:t>
            </a:r>
          </a:p>
        </p:txBody>
      </p:sp>
      <p:pic>
        <p:nvPicPr>
          <p:cNvPr id="7" name="Graphic 6">
            <a:extLst>
              <a:ext uri="{FF2B5EF4-FFF2-40B4-BE49-F238E27FC236}">
                <a16:creationId xmlns:a16="http://schemas.microsoft.com/office/drawing/2014/main" id="{87354B47-BF11-4520-8DCB-F65D0306AE7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498243" y="1599344"/>
            <a:ext cx="4152900" cy="4152900"/>
          </a:xfrm>
          <a:prstGeom prst="rect">
            <a:avLst/>
          </a:prstGeom>
        </p:spPr>
      </p:pic>
    </p:spTree>
    <p:extLst>
      <p:ext uri="{BB962C8B-B14F-4D97-AF65-F5344CB8AC3E}">
        <p14:creationId xmlns:p14="http://schemas.microsoft.com/office/powerpoint/2010/main" val="3675466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circle(in)">
                                      <p:cBhvr>
                                        <p:cTn id="7"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0F0C8A-31A4-4C24-B013-7E2AF157487D}"/>
              </a:ext>
            </a:extLst>
          </p:cNvPr>
          <p:cNvSpPr>
            <a:spLocks noGrp="1"/>
          </p:cNvSpPr>
          <p:nvPr>
            <p:ph type="title"/>
          </p:nvPr>
        </p:nvSpPr>
        <p:spPr>
          <a:xfrm>
            <a:off x="1294362" y="746759"/>
            <a:ext cx="9603275" cy="822961"/>
          </a:xfrm>
        </p:spPr>
        <p:txBody>
          <a:bodyPr>
            <a:normAutofit fontScale="90000"/>
          </a:bodyPr>
          <a:lstStyle/>
          <a:p>
            <a:pPr algn="ctr"/>
            <a:r>
              <a:rPr lang="en-IN" sz="6000" b="1" dirty="0"/>
              <a:t>TECHNICIAN</a:t>
            </a:r>
            <a:endParaRPr lang="en-US" b="1" dirty="0"/>
          </a:p>
        </p:txBody>
      </p:sp>
      <p:sp>
        <p:nvSpPr>
          <p:cNvPr id="3" name="Content Placeholder 2">
            <a:extLst>
              <a:ext uri="{FF2B5EF4-FFF2-40B4-BE49-F238E27FC236}">
                <a16:creationId xmlns:a16="http://schemas.microsoft.com/office/drawing/2014/main" id="{87C88375-07F4-4340-AA2A-13A3C088B2A5}"/>
              </a:ext>
            </a:extLst>
          </p:cNvPr>
          <p:cNvSpPr>
            <a:spLocks noGrp="1"/>
          </p:cNvSpPr>
          <p:nvPr>
            <p:ph idx="1"/>
          </p:nvPr>
        </p:nvSpPr>
        <p:spPr>
          <a:xfrm>
            <a:off x="76201" y="1106414"/>
            <a:ext cx="5455920" cy="2087879"/>
          </a:xfrm>
        </p:spPr>
        <p:txBody>
          <a:bodyPr/>
          <a:lstStyle/>
          <a:p>
            <a:pPr marL="0" indent="0">
              <a:buNone/>
            </a:pPr>
            <a:endParaRPr lang="en-IN" dirty="0"/>
          </a:p>
          <a:p>
            <a:pPr marL="0" indent="0">
              <a:buNone/>
            </a:pPr>
            <a:endParaRPr lang="en-US" dirty="0"/>
          </a:p>
          <a:p>
            <a:pPr marL="0" indent="0">
              <a:lnSpc>
                <a:spcPct val="150000"/>
              </a:lnSpc>
              <a:buNone/>
            </a:pPr>
            <a:r>
              <a:rPr lang="en-US" dirty="0"/>
              <a:t>	</a:t>
            </a:r>
            <a:r>
              <a:rPr lang="en-US" sz="2000" b="1" dirty="0"/>
              <a:t>Guided By :</a:t>
            </a:r>
            <a:r>
              <a:rPr lang="en-US" sz="2000" b="1" dirty="0">
                <a:solidFill>
                  <a:schemeClr val="tx1"/>
                </a:solidFill>
              </a:rPr>
              <a:t> </a:t>
            </a:r>
          </a:p>
          <a:p>
            <a:pPr marL="0" indent="0">
              <a:lnSpc>
                <a:spcPct val="150000"/>
              </a:lnSpc>
              <a:buNone/>
            </a:pPr>
            <a:r>
              <a:rPr lang="en-US" dirty="0"/>
              <a:t> </a:t>
            </a:r>
            <a:r>
              <a:rPr lang="en-US" sz="2000" dirty="0">
                <a:solidFill>
                  <a:schemeClr val="tx1"/>
                </a:solidFill>
              </a:rPr>
              <a:t>                           </a:t>
            </a:r>
            <a:r>
              <a:rPr lang="en-IN" sz="2000" b="1" dirty="0">
                <a:effectLst>
                  <a:outerShdw blurRad="38100" dist="38100" dir="2700000" algn="tl">
                    <a:srgbClr val="000000">
                      <a:alpha val="43137"/>
                    </a:srgbClr>
                  </a:outerShdw>
                </a:effectLst>
              </a:rPr>
              <a:t>Mr. </a:t>
            </a:r>
            <a:r>
              <a:rPr lang="en-IN" sz="2000" b="1" dirty="0" err="1">
                <a:effectLst>
                  <a:outerShdw blurRad="38100" dist="38100" dir="2700000" algn="tl">
                    <a:srgbClr val="000000">
                      <a:alpha val="43137"/>
                    </a:srgbClr>
                  </a:outerShdw>
                </a:effectLst>
              </a:rPr>
              <a:t>Bijaya</a:t>
            </a:r>
            <a:r>
              <a:rPr lang="en-IN" sz="2000" b="1" dirty="0">
                <a:effectLst>
                  <a:outerShdw blurRad="38100" dist="38100" dir="2700000" algn="tl">
                    <a:srgbClr val="000000">
                      <a:alpha val="43137"/>
                    </a:srgbClr>
                  </a:outerShdw>
                </a:effectLst>
              </a:rPr>
              <a:t> Kumar Biswal </a:t>
            </a:r>
            <a:endParaRPr lang="en-US" dirty="0"/>
          </a:p>
        </p:txBody>
      </p:sp>
      <p:sp>
        <p:nvSpPr>
          <p:cNvPr id="4" name="TextBox 3">
            <a:extLst>
              <a:ext uri="{FF2B5EF4-FFF2-40B4-BE49-F238E27FC236}">
                <a16:creationId xmlns:a16="http://schemas.microsoft.com/office/drawing/2014/main" id="{FF1DF8C4-488C-4D43-B849-9CCE884FE092}"/>
              </a:ext>
            </a:extLst>
          </p:cNvPr>
          <p:cNvSpPr txBox="1"/>
          <p:nvPr/>
        </p:nvSpPr>
        <p:spPr>
          <a:xfrm>
            <a:off x="7092832" y="1950298"/>
            <a:ext cx="3268493" cy="400110"/>
          </a:xfrm>
          <a:prstGeom prst="rect">
            <a:avLst/>
          </a:prstGeom>
          <a:noFill/>
        </p:spPr>
        <p:txBody>
          <a:bodyPr wrap="square" rtlCol="0">
            <a:spAutoFit/>
          </a:bodyPr>
          <a:lstStyle/>
          <a:p>
            <a:r>
              <a:rPr lang="en-US" sz="2000" b="1" dirty="0">
                <a:solidFill>
                  <a:schemeClr val="dk2"/>
                </a:solidFill>
                <a:latin typeface="Poppins"/>
                <a:ea typeface="Poppins"/>
                <a:cs typeface="Poppins"/>
              </a:rPr>
              <a:t>Designed By :</a:t>
            </a:r>
            <a:endParaRPr lang="en-US" sz="2800" b="1" dirty="0">
              <a:solidFill>
                <a:schemeClr val="dk2"/>
              </a:solidFill>
              <a:latin typeface="Poppins"/>
              <a:ea typeface="Poppins"/>
              <a:cs typeface="Poppins"/>
            </a:endParaRPr>
          </a:p>
        </p:txBody>
      </p:sp>
      <p:sp>
        <p:nvSpPr>
          <p:cNvPr id="5" name="TextBox 4">
            <a:extLst>
              <a:ext uri="{FF2B5EF4-FFF2-40B4-BE49-F238E27FC236}">
                <a16:creationId xmlns:a16="http://schemas.microsoft.com/office/drawing/2014/main" id="{372AB788-0590-43BF-9658-0E66823E94E2}"/>
              </a:ext>
            </a:extLst>
          </p:cNvPr>
          <p:cNvSpPr txBox="1"/>
          <p:nvPr/>
        </p:nvSpPr>
        <p:spPr>
          <a:xfrm>
            <a:off x="8110396" y="2215929"/>
            <a:ext cx="3388184" cy="1420325"/>
          </a:xfrm>
          <a:prstGeom prst="rect">
            <a:avLst/>
          </a:prstGeom>
          <a:noFill/>
        </p:spPr>
        <p:txBody>
          <a:bodyPr wrap="square" rtlCol="0">
            <a:spAutoFit/>
          </a:bodyPr>
          <a:lstStyle/>
          <a:p>
            <a:pPr>
              <a:lnSpc>
                <a:spcPct val="150000"/>
              </a:lnSpc>
            </a:pPr>
            <a:r>
              <a:rPr lang="en-US" sz="2000" b="1" dirty="0">
                <a:solidFill>
                  <a:schemeClr val="dk2"/>
                </a:solidFill>
                <a:latin typeface="Poppins"/>
                <a:ea typeface="Poppins"/>
                <a:cs typeface="Poppins"/>
                <a:sym typeface="Poppins"/>
              </a:rPr>
              <a:t>Name: </a:t>
            </a:r>
            <a:r>
              <a:rPr lang="en-US" sz="2000" b="1" dirty="0">
                <a:latin typeface="Poppins"/>
                <a:ea typeface="Poppins"/>
                <a:cs typeface="Poppins"/>
                <a:sym typeface="Poppins"/>
              </a:rPr>
              <a:t>Sudhamaya Sahoo</a:t>
            </a:r>
            <a:endParaRPr lang="en-US" sz="2000" b="1" dirty="0">
              <a:solidFill>
                <a:schemeClr val="tx1"/>
              </a:solidFill>
              <a:latin typeface="Poppins"/>
              <a:ea typeface="Poppins"/>
              <a:cs typeface="Poppins"/>
              <a:sym typeface="Poppins"/>
            </a:endParaRPr>
          </a:p>
          <a:p>
            <a:pPr>
              <a:lnSpc>
                <a:spcPct val="150000"/>
              </a:lnSpc>
            </a:pPr>
            <a:r>
              <a:rPr lang="en-US" sz="2000" b="1" dirty="0">
                <a:solidFill>
                  <a:schemeClr val="dk2"/>
                </a:solidFill>
                <a:latin typeface="Poppins"/>
                <a:ea typeface="Poppins"/>
                <a:cs typeface="Poppins"/>
                <a:sym typeface="Poppins"/>
              </a:rPr>
              <a:t>Regd. No </a:t>
            </a:r>
            <a:r>
              <a:rPr lang="en-US" sz="2000" b="1" dirty="0">
                <a:solidFill>
                  <a:schemeClr val="dk2"/>
                </a:solidFill>
                <a:latin typeface="Poppins"/>
                <a:ea typeface="Poppins"/>
                <a:cs typeface="Poppins"/>
              </a:rPr>
              <a:t>:</a:t>
            </a:r>
            <a:r>
              <a:rPr lang="en-US" dirty="0"/>
              <a:t> </a:t>
            </a:r>
            <a:r>
              <a:rPr lang="en-US" sz="2000" b="1" dirty="0">
                <a:solidFill>
                  <a:schemeClr val="tx1"/>
                </a:solidFill>
                <a:latin typeface="Poppins"/>
                <a:ea typeface="Poppins"/>
                <a:cs typeface="Poppins"/>
              </a:rPr>
              <a:t>1905106025</a:t>
            </a:r>
          </a:p>
          <a:p>
            <a:pPr>
              <a:lnSpc>
                <a:spcPct val="150000"/>
              </a:lnSpc>
            </a:pPr>
            <a:r>
              <a:rPr lang="en-US" sz="2000" b="1" dirty="0">
                <a:solidFill>
                  <a:schemeClr val="dk2"/>
                </a:solidFill>
                <a:latin typeface="Poppins"/>
                <a:ea typeface="Poppins"/>
                <a:cs typeface="Poppins"/>
              </a:rPr>
              <a:t>Semester:</a:t>
            </a:r>
            <a:r>
              <a:rPr lang="en-US" sz="2000" b="1" dirty="0">
                <a:solidFill>
                  <a:schemeClr val="tx1"/>
                </a:solidFill>
                <a:latin typeface="Poppins"/>
                <a:ea typeface="Poppins"/>
                <a:cs typeface="Poppins"/>
              </a:rPr>
              <a:t> 3</a:t>
            </a:r>
            <a:r>
              <a:rPr lang="en-US" sz="2000" b="1" baseline="30000" dirty="0">
                <a:solidFill>
                  <a:schemeClr val="tx1"/>
                </a:solidFill>
                <a:latin typeface="Poppins"/>
                <a:ea typeface="Poppins"/>
                <a:cs typeface="Poppins"/>
              </a:rPr>
              <a:t>rd</a:t>
            </a:r>
            <a:r>
              <a:rPr lang="en-US" sz="2000" b="1" dirty="0">
                <a:solidFill>
                  <a:schemeClr val="tx1"/>
                </a:solidFill>
                <a:latin typeface="Poppins"/>
                <a:ea typeface="Poppins"/>
                <a:cs typeface="Poppins"/>
              </a:rPr>
              <a:t>  Semester</a:t>
            </a:r>
          </a:p>
        </p:txBody>
      </p:sp>
      <p:sp>
        <p:nvSpPr>
          <p:cNvPr id="6" name="TextBox 5">
            <a:extLst>
              <a:ext uri="{FF2B5EF4-FFF2-40B4-BE49-F238E27FC236}">
                <a16:creationId xmlns:a16="http://schemas.microsoft.com/office/drawing/2014/main" id="{291A7EF8-4411-4B22-AB41-CF0DDB00A3D1}"/>
              </a:ext>
            </a:extLst>
          </p:cNvPr>
          <p:cNvSpPr txBox="1"/>
          <p:nvPr/>
        </p:nvSpPr>
        <p:spPr>
          <a:xfrm>
            <a:off x="2052560" y="4105032"/>
            <a:ext cx="8086877" cy="1015663"/>
          </a:xfrm>
          <a:prstGeom prst="rect">
            <a:avLst/>
          </a:prstGeom>
          <a:noFill/>
        </p:spPr>
        <p:txBody>
          <a:bodyPr wrap="square" rtlCol="0">
            <a:spAutoFit/>
          </a:bodyPr>
          <a:lstStyle/>
          <a:p>
            <a:pPr algn="ctr">
              <a:lnSpc>
                <a:spcPct val="150000"/>
              </a:lnSpc>
            </a:pPr>
            <a:r>
              <a:rPr lang="en-US" sz="2000" b="1" dirty="0">
                <a:solidFill>
                  <a:schemeClr val="dk2"/>
                </a:solidFill>
                <a:latin typeface="Poppins"/>
                <a:ea typeface="Poppins"/>
                <a:cs typeface="Poppins"/>
                <a:sym typeface="Poppins"/>
              </a:rPr>
              <a:t>College Of Engineering And Technology</a:t>
            </a:r>
          </a:p>
          <a:p>
            <a:pPr algn="ctr">
              <a:lnSpc>
                <a:spcPct val="150000"/>
              </a:lnSpc>
            </a:pPr>
            <a:r>
              <a:rPr lang="en-US" sz="2000" b="1" dirty="0">
                <a:solidFill>
                  <a:schemeClr val="dk2"/>
                </a:solidFill>
                <a:latin typeface="Poppins"/>
                <a:ea typeface="Poppins"/>
                <a:cs typeface="Poppins"/>
                <a:sym typeface="Poppins"/>
              </a:rPr>
              <a:t>Ghatikia,Bhubaneswar-751029</a:t>
            </a:r>
          </a:p>
        </p:txBody>
      </p:sp>
    </p:spTree>
    <p:extLst>
      <p:ext uri="{BB962C8B-B14F-4D97-AF65-F5344CB8AC3E}">
        <p14:creationId xmlns:p14="http://schemas.microsoft.com/office/powerpoint/2010/main" val="11514073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CB1D1FC-75EA-4338-8F37-576D568469C7}"/>
              </a:ext>
            </a:extLst>
          </p:cNvPr>
          <p:cNvSpPr>
            <a:spLocks noGrp="1"/>
          </p:cNvSpPr>
          <p:nvPr>
            <p:ph idx="1"/>
          </p:nvPr>
        </p:nvSpPr>
        <p:spPr>
          <a:xfrm>
            <a:off x="379379" y="1009650"/>
            <a:ext cx="11484961" cy="5036819"/>
          </a:xfrm>
        </p:spPr>
        <p:txBody>
          <a:bodyPr>
            <a:noAutofit/>
          </a:bodyPr>
          <a:lstStyle/>
          <a:p>
            <a:r>
              <a:rPr lang="en-US" sz="2200" b="1" dirty="0">
                <a:effectLst/>
                <a:latin typeface="Times New Roman" panose="02020603050405020304" pitchFamily="18" charset="0"/>
                <a:ea typeface="Calibri" panose="020F0502020204030204" pitchFamily="34" charset="0"/>
              </a:rPr>
              <a:t>“Technician” </a:t>
            </a:r>
            <a:r>
              <a:rPr lang="en-US" sz="2200" dirty="0">
                <a:effectLst/>
                <a:latin typeface="Times New Roman" panose="02020603050405020304" pitchFamily="18" charset="0"/>
                <a:ea typeface="Calibri" panose="020F0502020204030204" pitchFamily="34" charset="0"/>
              </a:rPr>
              <a:t>is more than a Web-app of multi-brand </a:t>
            </a:r>
            <a:r>
              <a:rPr lang="en-US" sz="2200" b="1" dirty="0">
                <a:effectLst/>
                <a:latin typeface="Times New Roman" panose="02020603050405020304" pitchFamily="18" charset="0"/>
                <a:ea typeface="Calibri" panose="020F0502020204030204" pitchFamily="34" charset="0"/>
              </a:rPr>
              <a:t>electronics and electrical service</a:t>
            </a:r>
            <a:r>
              <a:rPr lang="en-US" sz="2200" dirty="0">
                <a:effectLst/>
                <a:latin typeface="Times New Roman" panose="02020603050405020304" pitchFamily="18" charset="0"/>
                <a:ea typeface="Calibri" panose="020F0502020204030204" pitchFamily="34" charset="0"/>
              </a:rPr>
              <a:t> workshops offering wide array of services. </a:t>
            </a:r>
          </a:p>
          <a:p>
            <a:r>
              <a:rPr lang="en-US" sz="2200" dirty="0">
                <a:effectLst/>
                <a:latin typeface="Times New Roman" panose="02020603050405020304" pitchFamily="18" charset="0"/>
                <a:ea typeface="Calibri" panose="020F0502020204030204" pitchFamily="34" charset="0"/>
              </a:rPr>
              <a:t>We focus on enhancing customer’s uses experience by offering world-class electronic appliances maintenance and services with a online web based platform. </a:t>
            </a:r>
          </a:p>
          <a:p>
            <a:r>
              <a:rPr lang="en-US" sz="2200" dirty="0">
                <a:effectLst/>
                <a:latin typeface="Times New Roman" panose="02020603050405020304" pitchFamily="18" charset="0"/>
                <a:ea typeface="Calibri" panose="020F0502020204030204" pitchFamily="34" charset="0"/>
              </a:rPr>
              <a:t>Our sole mission is “To provide electronic appliances services to keep the devices fit and healthy”.</a:t>
            </a:r>
          </a:p>
          <a:p>
            <a:r>
              <a:rPr lang="en-US" sz="2200" dirty="0">
                <a:effectLst/>
                <a:latin typeface="Times New Roman" panose="02020603050405020304" pitchFamily="18" charset="0"/>
                <a:ea typeface="Calibri" panose="020F0502020204030204" pitchFamily="34" charset="0"/>
              </a:rPr>
              <a:t>It is a </a:t>
            </a:r>
            <a:r>
              <a:rPr lang="en-US" sz="2200" b="1" dirty="0">
                <a:effectLst/>
                <a:latin typeface="Times New Roman" panose="02020603050405020304" pitchFamily="18" charset="0"/>
                <a:ea typeface="Calibri" panose="020F0502020204030204" pitchFamily="34" charset="0"/>
              </a:rPr>
              <a:t>Web Application</a:t>
            </a:r>
            <a:r>
              <a:rPr lang="en-US" sz="2200" dirty="0">
                <a:effectLst/>
                <a:latin typeface="Times New Roman" panose="02020603050405020304" pitchFamily="18" charset="0"/>
                <a:ea typeface="Calibri" panose="020F0502020204030204" pitchFamily="34" charset="0"/>
              </a:rPr>
              <a:t> which is developed in HTML, CSS, PHP &amp; MySQL. The purpose of this Web Application is to manage the activities of service </a:t>
            </a:r>
            <a:r>
              <a:rPr lang="en-US" sz="2200" dirty="0" err="1">
                <a:effectLst/>
                <a:latin typeface="Times New Roman" panose="02020603050405020304" pitchFamily="18" charset="0"/>
                <a:ea typeface="Calibri" panose="020F0502020204030204" pitchFamily="34" charset="0"/>
              </a:rPr>
              <a:t>centre</a:t>
            </a:r>
            <a:r>
              <a:rPr lang="en-US" sz="2200" dirty="0">
                <a:effectLst/>
                <a:latin typeface="Times New Roman" panose="02020603050405020304" pitchFamily="18" charset="0"/>
                <a:ea typeface="Calibri" panose="020F0502020204030204" pitchFamily="34" charset="0"/>
              </a:rPr>
              <a:t>.</a:t>
            </a:r>
          </a:p>
          <a:p>
            <a:r>
              <a:rPr lang="en-US" sz="2200" dirty="0">
                <a:effectLst/>
                <a:latin typeface="Times New Roman" panose="02020603050405020304" pitchFamily="18" charset="0"/>
                <a:ea typeface="Calibri" panose="020F0502020204030204" pitchFamily="34" charset="0"/>
                <a:cs typeface="Times New Roman" panose="02020603050405020304" pitchFamily="18" charset="0"/>
              </a:rPr>
              <a:t>With well-equipped electronic appliances service </a:t>
            </a:r>
            <a:r>
              <a:rPr lang="en-US" sz="2200" dirty="0" err="1">
                <a:effectLst/>
                <a:latin typeface="Times New Roman" panose="02020603050405020304" pitchFamily="18" charset="0"/>
                <a:ea typeface="Calibri" panose="020F0502020204030204" pitchFamily="34" charset="0"/>
                <a:cs typeface="Times New Roman" panose="02020603050405020304" pitchFamily="18" charset="0"/>
              </a:rPr>
              <a:t>centres</a:t>
            </a: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 and fully trained Technicians, we provide quality services with excellent packages that are designed to offer you great savings at your door step with a single service request. </a:t>
            </a:r>
            <a:endParaRPr lang="en-US" sz="2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Google Shape;70;p15">
            <a:extLst>
              <a:ext uri="{FF2B5EF4-FFF2-40B4-BE49-F238E27FC236}">
                <a16:creationId xmlns:a16="http://schemas.microsoft.com/office/drawing/2014/main" id="{E43C0590-FF52-4971-93CA-73240E382FB8}"/>
              </a:ext>
            </a:extLst>
          </p:cNvPr>
          <p:cNvSpPr txBox="1">
            <a:spLocks/>
          </p:cNvSpPr>
          <p:nvPr/>
        </p:nvSpPr>
        <p:spPr>
          <a:xfrm>
            <a:off x="379379" y="345721"/>
            <a:ext cx="6300300" cy="558240"/>
          </a:xfrm>
          <a:prstGeom prst="rect">
            <a:avLst/>
          </a:prstGeom>
        </p:spPr>
        <p:txBody>
          <a:bodyPr spcFirstLastPara="1" vert="horz" wrap="square" lIns="0" tIns="0" rIns="0" bIns="0" rtlCol="0" anchor="b" anchorCtr="0">
            <a:no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a:spcBef>
                <a:spcPts val="0"/>
              </a:spcBef>
            </a:pPr>
            <a:r>
              <a:rPr lang="en-US" dirty="0"/>
              <a:t>  </a:t>
            </a:r>
            <a:r>
              <a:rPr lang="en-US" b="1" dirty="0"/>
              <a:t>Introduction :-</a:t>
            </a:r>
          </a:p>
        </p:txBody>
      </p:sp>
    </p:spTree>
    <p:extLst>
      <p:ext uri="{BB962C8B-B14F-4D97-AF65-F5344CB8AC3E}">
        <p14:creationId xmlns:p14="http://schemas.microsoft.com/office/powerpoint/2010/main" val="34980128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2B38B-E600-4BC6-A334-3F9E57E6782E}"/>
              </a:ext>
            </a:extLst>
          </p:cNvPr>
          <p:cNvSpPr>
            <a:spLocks noGrp="1"/>
          </p:cNvSpPr>
          <p:nvPr>
            <p:ph type="title"/>
          </p:nvPr>
        </p:nvSpPr>
        <p:spPr>
          <a:xfrm>
            <a:off x="66663" y="67673"/>
            <a:ext cx="12015846" cy="686930"/>
          </a:xfrm>
        </p:spPr>
        <p:txBody>
          <a:bodyPr>
            <a:normAutofit fontScale="90000"/>
          </a:bodyPr>
          <a:lstStyle/>
          <a:p>
            <a:r>
              <a:rPr lang="en-US" sz="3600" b="1" dirty="0"/>
              <a:t>LITRETURE SURVEY :-</a:t>
            </a:r>
            <a:br>
              <a:rPr lang="en-US" sz="1800" dirty="0">
                <a:effectLst/>
                <a:latin typeface="Calibri" panose="020F0502020204030204" pitchFamily="34" charset="0"/>
                <a:ea typeface="Calibri" panose="020F0502020204030204" pitchFamily="34" charset="0"/>
                <a:cs typeface="Times New Roman" panose="02020603050405020304" pitchFamily="18" charset="0"/>
              </a:rPr>
            </a:br>
            <a:endParaRPr lang="en-US" dirty="0"/>
          </a:p>
        </p:txBody>
      </p:sp>
      <p:sp>
        <p:nvSpPr>
          <p:cNvPr id="3" name="Content Placeholder 2">
            <a:extLst>
              <a:ext uri="{FF2B5EF4-FFF2-40B4-BE49-F238E27FC236}">
                <a16:creationId xmlns:a16="http://schemas.microsoft.com/office/drawing/2014/main" id="{CE495672-30FD-41BF-B2E2-6A99FB1C89C3}"/>
              </a:ext>
            </a:extLst>
          </p:cNvPr>
          <p:cNvSpPr>
            <a:spLocks noGrp="1"/>
          </p:cNvSpPr>
          <p:nvPr>
            <p:ph idx="1"/>
          </p:nvPr>
        </p:nvSpPr>
        <p:spPr>
          <a:xfrm>
            <a:off x="66663" y="745724"/>
            <a:ext cx="12015846" cy="5974673"/>
          </a:xfrm>
        </p:spPr>
        <p:txBody>
          <a:bodyPr/>
          <a:lstStyle/>
          <a:p>
            <a:pPr lvl="1">
              <a:buFont typeface="Wingdings" panose="05000000000000000000" pitchFamily="2" charset="2"/>
              <a:buChar char="q"/>
            </a:pPr>
            <a:r>
              <a:rPr lang="en-US" sz="2400" dirty="0">
                <a:latin typeface="Times New Roman" panose="02020603050405020304" pitchFamily="18" charset="0"/>
              </a:rPr>
              <a:t>Literature survey is the most important step in software development process. Before developing the tool it is necessary to determine the time factor, economy and company strength. </a:t>
            </a:r>
          </a:p>
          <a:p>
            <a:pPr lvl="1">
              <a:buFont typeface="Wingdings" panose="05000000000000000000" pitchFamily="2" charset="2"/>
              <a:buChar char="q"/>
            </a:pPr>
            <a:r>
              <a:rPr lang="en-US" sz="2400" dirty="0">
                <a:latin typeface="Times New Roman" panose="02020603050405020304" pitchFamily="18" charset="0"/>
              </a:rPr>
              <a:t>Once the programmers start building the tool the programmers need lot of external support. This support can be obtained from senior programmers, from book or from websites. Before building the system the above consideration are taken into account for developing the proposed system.</a:t>
            </a:r>
          </a:p>
          <a:p>
            <a:pPr lvl="1">
              <a:buFont typeface="Wingdings" panose="05000000000000000000" pitchFamily="2" charset="2"/>
              <a:buChar char="q"/>
            </a:pPr>
            <a:r>
              <a:rPr lang="en-US" sz="2000" dirty="0">
                <a:latin typeface="Times New Roman" panose="02020603050405020304" pitchFamily="18" charset="0"/>
              </a:rPr>
              <a:t>I make this web based system by survey of these following </a:t>
            </a:r>
            <a:r>
              <a:rPr lang="en-US" sz="2000" dirty="0" err="1">
                <a:latin typeface="Times New Roman" panose="02020603050405020304" pitchFamily="18" charset="0"/>
              </a:rPr>
              <a:t>litretures</a:t>
            </a:r>
            <a:r>
              <a:rPr lang="en-US" sz="2000" dirty="0">
                <a:latin typeface="Times New Roman" panose="02020603050405020304" pitchFamily="18" charset="0"/>
              </a:rPr>
              <a:t>.</a:t>
            </a:r>
          </a:p>
          <a:p>
            <a:pPr marL="1143000" lvl="3">
              <a:spcBef>
                <a:spcPts val="1000"/>
              </a:spcBef>
            </a:pPr>
            <a:r>
              <a:rPr lang="en-US" sz="2000" dirty="0">
                <a:latin typeface="Times New Roman" panose="02020603050405020304" pitchFamily="18" charset="0"/>
              </a:rPr>
              <a:t>A Research Paper on </a:t>
            </a:r>
            <a:r>
              <a:rPr lang="en-US" sz="2000" b="1" dirty="0">
                <a:latin typeface="Times New Roman" panose="02020603050405020304" pitchFamily="18" charset="0"/>
              </a:rPr>
              <a:t>“Focusing the customers through smart services : a literature review”</a:t>
            </a:r>
          </a:p>
          <a:p>
            <a:pPr marL="1143000" lvl="3">
              <a:spcBef>
                <a:spcPts val="1000"/>
              </a:spcBef>
            </a:pPr>
            <a:r>
              <a:rPr lang="en-US" sz="2000" dirty="0">
                <a:latin typeface="Times New Roman" panose="02020603050405020304" pitchFamily="18" charset="0"/>
              </a:rPr>
              <a:t>A review paper on</a:t>
            </a:r>
            <a:r>
              <a:rPr lang="en-US" sz="2000" b="1" dirty="0">
                <a:latin typeface="Times New Roman" panose="02020603050405020304" pitchFamily="18" charset="0"/>
              </a:rPr>
              <a:t> “</a:t>
            </a:r>
            <a:r>
              <a:rPr lang="en-US" sz="2000" b="1" dirty="0" err="1">
                <a:latin typeface="Times New Roman" panose="02020603050405020304" pitchFamily="18" charset="0"/>
              </a:rPr>
              <a:t>e-service:technology</a:t>
            </a:r>
            <a:r>
              <a:rPr lang="en-US" sz="2000" b="1" dirty="0">
                <a:latin typeface="Times New Roman" panose="02020603050405020304" pitchFamily="18" charset="0"/>
              </a:rPr>
              <a:t> concepts”</a:t>
            </a:r>
          </a:p>
          <a:p>
            <a:pPr marL="1143000" lvl="3">
              <a:spcBef>
                <a:spcPts val="1000"/>
              </a:spcBef>
            </a:pPr>
            <a:r>
              <a:rPr lang="en-US" sz="2000" b="1" dirty="0">
                <a:latin typeface="Times New Roman" panose="02020603050405020304" pitchFamily="18" charset="0"/>
              </a:rPr>
              <a:t>“New service development for electronic services- A </a:t>
            </a:r>
            <a:r>
              <a:rPr lang="en-US" sz="2000" b="1" dirty="0" err="1">
                <a:latin typeface="Times New Roman" panose="02020603050405020304" pitchFamily="18" charset="0"/>
              </a:rPr>
              <a:t>litreture</a:t>
            </a:r>
            <a:r>
              <a:rPr lang="en-US" sz="2000" b="1" dirty="0">
                <a:latin typeface="Times New Roman" panose="02020603050405020304" pitchFamily="18" charset="0"/>
              </a:rPr>
              <a:t> review.”</a:t>
            </a:r>
          </a:p>
          <a:p>
            <a:pPr marL="0" indent="0">
              <a:buNone/>
            </a:pPr>
            <a:endParaRPr lang="en-US" dirty="0"/>
          </a:p>
        </p:txBody>
      </p:sp>
    </p:spTree>
    <p:extLst>
      <p:ext uri="{BB962C8B-B14F-4D97-AF65-F5344CB8AC3E}">
        <p14:creationId xmlns:p14="http://schemas.microsoft.com/office/powerpoint/2010/main" val="23610409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569B54-6EBC-4941-A899-73EAE63A6BFB}"/>
              </a:ext>
            </a:extLst>
          </p:cNvPr>
          <p:cNvSpPr>
            <a:spLocks noGrp="1"/>
          </p:cNvSpPr>
          <p:nvPr>
            <p:ph type="title"/>
          </p:nvPr>
        </p:nvSpPr>
        <p:spPr>
          <a:xfrm>
            <a:off x="521939" y="281940"/>
            <a:ext cx="5223542" cy="703134"/>
          </a:xfrm>
        </p:spPr>
        <p:txBody>
          <a:bodyPr/>
          <a:lstStyle/>
          <a:p>
            <a:r>
              <a:rPr lang="en-IN" b="1" dirty="0"/>
              <a:t>EXISTING SYSTEM :-</a:t>
            </a:r>
            <a:endParaRPr lang="en-US" b="1" dirty="0"/>
          </a:p>
        </p:txBody>
      </p:sp>
      <p:sp>
        <p:nvSpPr>
          <p:cNvPr id="3" name="Content Placeholder 2">
            <a:extLst>
              <a:ext uri="{FF2B5EF4-FFF2-40B4-BE49-F238E27FC236}">
                <a16:creationId xmlns:a16="http://schemas.microsoft.com/office/drawing/2014/main" id="{6E60A676-C596-4F72-B6C0-334884E513C9}"/>
              </a:ext>
            </a:extLst>
          </p:cNvPr>
          <p:cNvSpPr>
            <a:spLocks noGrp="1"/>
          </p:cNvSpPr>
          <p:nvPr>
            <p:ph idx="1"/>
          </p:nvPr>
        </p:nvSpPr>
        <p:spPr>
          <a:xfrm>
            <a:off x="521939" y="985074"/>
            <a:ext cx="11395741" cy="5019486"/>
          </a:xfrm>
        </p:spPr>
        <p:txBody>
          <a:bodyPr>
            <a:normAutofit/>
          </a:bodyPr>
          <a:lstStyle/>
          <a:p>
            <a:r>
              <a:rPr lang="en-US" b="1" dirty="0">
                <a:effectLst/>
                <a:latin typeface="Times New Roman" panose="02020603050405020304" pitchFamily="18" charset="0"/>
                <a:ea typeface="Calibri" panose="020F0502020204030204" pitchFamily="34" charset="0"/>
              </a:rPr>
              <a:t> </a:t>
            </a:r>
            <a:r>
              <a:rPr lang="en-US" sz="2400" dirty="0">
                <a:effectLst/>
                <a:latin typeface="Times New Roman" panose="02020603050405020304" pitchFamily="18" charset="0"/>
                <a:ea typeface="Calibri" panose="020F0502020204030204" pitchFamily="34" charset="0"/>
              </a:rPr>
              <a:t>In the existing system we have already seen there are lots of </a:t>
            </a:r>
            <a:r>
              <a:rPr lang="en-US" sz="2400" b="1" dirty="0">
                <a:effectLst/>
                <a:latin typeface="Times New Roman" panose="02020603050405020304" pitchFamily="18" charset="0"/>
                <a:ea typeface="Calibri" panose="020F0502020204030204" pitchFamily="34" charset="0"/>
              </a:rPr>
              <a:t>service systems</a:t>
            </a:r>
            <a:r>
              <a:rPr lang="en-US" sz="2400" dirty="0">
                <a:effectLst/>
                <a:latin typeface="Times New Roman" panose="02020603050405020304" pitchFamily="18" charset="0"/>
                <a:ea typeface="Calibri" panose="020F0502020204030204" pitchFamily="34" charset="0"/>
              </a:rPr>
              <a:t> for different brands of electronic devices. They have their own service systems for different brands of electronic appliances. </a:t>
            </a:r>
            <a:endParaRPr lang="en-US" dirty="0">
              <a:effectLst/>
              <a:latin typeface="Times New Roman" panose="02020603050405020304" pitchFamily="18" charset="0"/>
              <a:ea typeface="Calibri" panose="020F0502020204030204" pitchFamily="34" charset="0"/>
            </a:endParaRPr>
          </a:p>
          <a:p>
            <a:r>
              <a:rPr lang="en-US" sz="2400" dirty="0">
                <a:effectLst/>
                <a:latin typeface="Times New Roman" panose="02020603050405020304" pitchFamily="18" charset="0"/>
                <a:ea typeface="Calibri" panose="020F0502020204030204" pitchFamily="34" charset="0"/>
              </a:rPr>
              <a:t>Also in the existing system we have seen traditional system like calling to give a service request to a technician for door-step service.</a:t>
            </a:r>
            <a:endParaRPr lang="en-US" sz="2400" dirty="0">
              <a:latin typeface="Times New Roman" panose="02020603050405020304" pitchFamily="18" charset="0"/>
              <a:ea typeface="Calibri" panose="020F0502020204030204" pitchFamily="34" charset="0"/>
            </a:endParaRPr>
          </a:p>
          <a:p>
            <a:pPr marL="457200" algn="just">
              <a:lnSpc>
                <a:spcPct val="130000"/>
              </a:lnSpc>
            </a:pP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The following are the drawbacks present in the existing system:</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pPr marL="800100" lvl="1" indent="-342900" algn="just">
              <a:lnSpc>
                <a:spcPct val="130000"/>
              </a:lnSpc>
              <a:buFont typeface="+mj-lt"/>
              <a:buAutoNum type="arabicPeriod"/>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Customer has to register different accounts for different service systems.</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marL="800100" lvl="1" indent="-342900" algn="just">
              <a:lnSpc>
                <a:spcPct val="130000"/>
              </a:lnSpc>
              <a:buFont typeface="+mj-lt"/>
              <a:buAutoNum type="arabicPeriod"/>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Customer has to give different service request in different service systems.</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marL="800100" lvl="1" indent="-342900" algn="just">
              <a:lnSpc>
                <a:spcPct val="130000"/>
              </a:lnSpc>
              <a:buFont typeface="+mj-lt"/>
              <a:buAutoNum type="arabicPeriod"/>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With this existing system a large no. of Technicians are working for different service centers.</a:t>
            </a:r>
          </a:p>
          <a:p>
            <a:pPr marL="800100" lvl="1" indent="-342900" algn="just">
              <a:lnSpc>
                <a:spcPct val="130000"/>
              </a:lnSpc>
              <a:buFont typeface="+mj-lt"/>
              <a:buAutoNum type="arabicPeriod"/>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Even some brands don’t use online portal, still they are using calling system.</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marL="457200" lvl="1" indent="0" algn="just">
              <a:lnSpc>
                <a:spcPct val="130000"/>
              </a:lnSpc>
              <a:buNone/>
            </a:pP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sz="2400" dirty="0"/>
          </a:p>
        </p:txBody>
      </p:sp>
    </p:spTree>
    <p:extLst>
      <p:ext uri="{BB962C8B-B14F-4D97-AF65-F5344CB8AC3E}">
        <p14:creationId xmlns:p14="http://schemas.microsoft.com/office/powerpoint/2010/main" val="15800649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8BDF45-F989-4CB0-829C-3057ACAD6530}"/>
              </a:ext>
            </a:extLst>
          </p:cNvPr>
          <p:cNvSpPr>
            <a:spLocks noGrp="1"/>
          </p:cNvSpPr>
          <p:nvPr>
            <p:ph type="title"/>
          </p:nvPr>
        </p:nvSpPr>
        <p:spPr>
          <a:xfrm>
            <a:off x="354299" y="731520"/>
            <a:ext cx="9603275" cy="784860"/>
          </a:xfrm>
        </p:spPr>
        <p:txBody>
          <a:bodyPr/>
          <a:lstStyle/>
          <a:p>
            <a:r>
              <a:rPr lang="en-IN" b="1" dirty="0"/>
              <a:t>Proposed System</a:t>
            </a:r>
            <a:r>
              <a:rPr lang="en-IN" dirty="0"/>
              <a:t> :-</a:t>
            </a:r>
            <a:endParaRPr lang="en-US" dirty="0"/>
          </a:p>
        </p:txBody>
      </p:sp>
      <p:sp>
        <p:nvSpPr>
          <p:cNvPr id="3" name="Content Placeholder 2">
            <a:extLst>
              <a:ext uri="{FF2B5EF4-FFF2-40B4-BE49-F238E27FC236}">
                <a16:creationId xmlns:a16="http://schemas.microsoft.com/office/drawing/2014/main" id="{914DE63C-17BC-4AD8-A42A-BBCBD44B61B2}"/>
              </a:ext>
            </a:extLst>
          </p:cNvPr>
          <p:cNvSpPr>
            <a:spLocks noGrp="1"/>
          </p:cNvSpPr>
          <p:nvPr>
            <p:ph idx="1"/>
          </p:nvPr>
        </p:nvSpPr>
        <p:spPr>
          <a:xfrm>
            <a:off x="337169" y="1516380"/>
            <a:ext cx="11517662" cy="4616488"/>
          </a:xfrm>
        </p:spPr>
        <p:txBody>
          <a:bodyPr>
            <a:normAutofit lnSpcReduction="10000"/>
          </a:bodyPr>
          <a:lstStyle/>
          <a:p>
            <a:pPr marL="457200" algn="just">
              <a:lnSpc>
                <a:spcPct val="130000"/>
              </a:lnSpc>
            </a:pP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My proposed system provides solution to existing system as follows:</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pPr marL="800100" lvl="1" indent="-342900" algn="just">
              <a:lnSpc>
                <a:spcPct val="130000"/>
              </a:lnSpc>
              <a:buFont typeface="+mj-lt"/>
              <a:buAutoNum type="arabicPeriod"/>
            </a:pP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In my service system a customer by creating his/her unique account(Id) can give service requests of any brands of electronic appliances.</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pPr marL="800100" lvl="1" indent="-342900" algn="just">
              <a:lnSpc>
                <a:spcPct val="130000"/>
              </a:lnSpc>
              <a:buFont typeface="+mj-lt"/>
              <a:buAutoNum type="arabicPeriod"/>
            </a:pP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By this system customer need not have to create or maintain different accounts for different service request</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pPr marL="800100" lvl="1" indent="-342900" algn="just">
              <a:lnSpc>
                <a:spcPct val="130000"/>
              </a:lnSpc>
              <a:buFont typeface="+mj-lt"/>
              <a:buAutoNum type="arabicPeriod"/>
            </a:pP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With the customer’s unique account(id) the customer can request for service of any electrical appliances of various brands in our web system.</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pPr marL="800100" lvl="1" indent="-342900" algn="just">
              <a:lnSpc>
                <a:spcPct val="130000"/>
              </a:lnSpc>
              <a:buFont typeface="+mj-lt"/>
              <a:buAutoNum type="arabicPeriod"/>
            </a:pP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We are providing onsite doorstep services for each appliances which is one of the first parameter of our online service system.</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34568811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010E54-A714-438B-BA91-32525B2ABD6E}"/>
              </a:ext>
            </a:extLst>
          </p:cNvPr>
          <p:cNvSpPr>
            <a:spLocks noGrp="1"/>
          </p:cNvSpPr>
          <p:nvPr>
            <p:ph type="title"/>
          </p:nvPr>
        </p:nvSpPr>
        <p:spPr>
          <a:xfrm>
            <a:off x="504337" y="149569"/>
            <a:ext cx="9605635" cy="642911"/>
          </a:xfrm>
        </p:spPr>
        <p:txBody>
          <a:bodyPr/>
          <a:lstStyle/>
          <a:p>
            <a:r>
              <a:rPr lang="en-IN" b="1" dirty="0"/>
              <a:t>System requirement</a:t>
            </a:r>
            <a:r>
              <a:rPr lang="en-IN" dirty="0"/>
              <a:t>:-</a:t>
            </a:r>
            <a:endParaRPr lang="en-US" dirty="0"/>
          </a:p>
        </p:txBody>
      </p:sp>
      <p:sp>
        <p:nvSpPr>
          <p:cNvPr id="3" name="Content Placeholder 2">
            <a:extLst>
              <a:ext uri="{FF2B5EF4-FFF2-40B4-BE49-F238E27FC236}">
                <a16:creationId xmlns:a16="http://schemas.microsoft.com/office/drawing/2014/main" id="{1A740F7D-C8A0-4D18-88D6-C8562058C6FF}"/>
              </a:ext>
            </a:extLst>
          </p:cNvPr>
          <p:cNvSpPr>
            <a:spLocks noGrp="1"/>
          </p:cNvSpPr>
          <p:nvPr>
            <p:ph sz="half" idx="1"/>
          </p:nvPr>
        </p:nvSpPr>
        <p:spPr>
          <a:xfrm>
            <a:off x="504337" y="798753"/>
            <a:ext cx="5591663" cy="4840047"/>
          </a:xfrm>
        </p:spPr>
        <p:txBody>
          <a:bodyPr>
            <a:normAutofit lnSpcReduction="10000"/>
          </a:bodyPr>
          <a:lstStyle/>
          <a:p>
            <a:r>
              <a:rPr lang="en-IN" sz="3600" dirty="0"/>
              <a:t>Software Requirements –</a:t>
            </a:r>
          </a:p>
          <a:p>
            <a:pPr lvl="1"/>
            <a:r>
              <a:rPr lang="en-IN" sz="3200" dirty="0"/>
              <a:t>Frontend</a:t>
            </a:r>
          </a:p>
          <a:p>
            <a:pPr lvl="2"/>
            <a:r>
              <a:rPr lang="en-IN" sz="2400" dirty="0"/>
              <a:t>HTML 5</a:t>
            </a:r>
          </a:p>
          <a:p>
            <a:pPr lvl="2"/>
            <a:r>
              <a:rPr lang="en-IN" sz="2400" dirty="0"/>
              <a:t>CSS 3</a:t>
            </a:r>
          </a:p>
          <a:p>
            <a:pPr lvl="2"/>
            <a:r>
              <a:rPr lang="en-IN" sz="2400"/>
              <a:t>Bootstrap 4</a:t>
            </a:r>
            <a:endParaRPr lang="en-IN" sz="2400" dirty="0"/>
          </a:p>
          <a:p>
            <a:pPr lvl="2"/>
            <a:r>
              <a:rPr lang="en-IN" sz="2400" dirty="0"/>
              <a:t>Java Script</a:t>
            </a:r>
            <a:endParaRPr lang="en-IN" sz="2800" dirty="0"/>
          </a:p>
          <a:p>
            <a:pPr lvl="1"/>
            <a:r>
              <a:rPr lang="en-US" sz="3200" dirty="0"/>
              <a:t>Backend</a:t>
            </a:r>
          </a:p>
          <a:p>
            <a:pPr lvl="2"/>
            <a:r>
              <a:rPr lang="en-US" sz="2400" dirty="0"/>
              <a:t>PHP (7.4.8)</a:t>
            </a:r>
          </a:p>
          <a:p>
            <a:pPr lvl="2"/>
            <a:r>
              <a:rPr lang="en-US" sz="2400" dirty="0"/>
              <a:t>MySQL (5.7)</a:t>
            </a:r>
            <a:endParaRPr lang="en-IN" sz="2400" dirty="0"/>
          </a:p>
        </p:txBody>
      </p:sp>
      <p:sp>
        <p:nvSpPr>
          <p:cNvPr id="4" name="Content Placeholder 3">
            <a:extLst>
              <a:ext uri="{FF2B5EF4-FFF2-40B4-BE49-F238E27FC236}">
                <a16:creationId xmlns:a16="http://schemas.microsoft.com/office/drawing/2014/main" id="{FE6122FA-E4C1-4973-B405-5DC2FC87F257}"/>
              </a:ext>
            </a:extLst>
          </p:cNvPr>
          <p:cNvSpPr>
            <a:spLocks noGrp="1"/>
          </p:cNvSpPr>
          <p:nvPr>
            <p:ph sz="half" idx="2"/>
          </p:nvPr>
        </p:nvSpPr>
        <p:spPr>
          <a:xfrm>
            <a:off x="6096000" y="792480"/>
            <a:ext cx="4962923" cy="4840046"/>
          </a:xfrm>
        </p:spPr>
        <p:txBody>
          <a:bodyPr>
            <a:normAutofit lnSpcReduction="10000"/>
          </a:bodyPr>
          <a:lstStyle/>
          <a:p>
            <a:endParaRPr lang="en-IN" sz="2800" dirty="0"/>
          </a:p>
          <a:p>
            <a:r>
              <a:rPr lang="en-IN" sz="3200" dirty="0"/>
              <a:t>System Requirements –</a:t>
            </a:r>
          </a:p>
          <a:p>
            <a:pPr lvl="1"/>
            <a:r>
              <a:rPr lang="en-IN" sz="2000" dirty="0"/>
              <a:t>i3 Processor or similar to this Processor</a:t>
            </a:r>
          </a:p>
          <a:p>
            <a:pPr lvl="1"/>
            <a:r>
              <a:rPr lang="en-IN" sz="2000" dirty="0"/>
              <a:t>Any OS with a Supported Web Browser</a:t>
            </a:r>
          </a:p>
          <a:p>
            <a:pPr lvl="1"/>
            <a:r>
              <a:rPr lang="en-IN" sz="2000" dirty="0"/>
              <a:t>IDE</a:t>
            </a:r>
          </a:p>
          <a:p>
            <a:pPr lvl="2"/>
            <a:r>
              <a:rPr lang="en-IN" sz="1800" dirty="0"/>
              <a:t>Brackets / any Text-Editor</a:t>
            </a:r>
            <a:endParaRPr lang="en-US" sz="1800" dirty="0"/>
          </a:p>
        </p:txBody>
      </p:sp>
    </p:spTree>
    <p:extLst>
      <p:ext uri="{BB962C8B-B14F-4D97-AF65-F5344CB8AC3E}">
        <p14:creationId xmlns:p14="http://schemas.microsoft.com/office/powerpoint/2010/main" val="34850082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60DCDAF-7AF3-4563-A5B7-4FE4C96CE5D0}"/>
              </a:ext>
            </a:extLst>
          </p:cNvPr>
          <p:cNvPicPr/>
          <p:nvPr/>
        </p:nvPicPr>
        <p:blipFill rotWithShape="1">
          <a:blip r:embed="rId2" cstate="print">
            <a:extLst>
              <a:ext uri="{28A0092B-C50C-407E-A947-70E740481C1C}">
                <a14:useLocalDpi xmlns:a14="http://schemas.microsoft.com/office/drawing/2010/main" val="0"/>
              </a:ext>
            </a:extLst>
          </a:blip>
          <a:srcRect l="4358" t="6045" r="4369"/>
          <a:stretch/>
        </p:blipFill>
        <p:spPr bwMode="auto">
          <a:xfrm rot="5400000">
            <a:off x="4762130" y="-571871"/>
            <a:ext cx="6858000" cy="8001741"/>
          </a:xfrm>
          <a:prstGeom prst="rect">
            <a:avLst/>
          </a:prstGeom>
          <a:noFill/>
          <a:ln>
            <a:noFill/>
          </a:ln>
          <a:extLst>
            <a:ext uri="{53640926-AAD7-44D8-BBD7-CCE9431645EC}">
              <a14:shadowObscured xmlns:a14="http://schemas.microsoft.com/office/drawing/2010/main"/>
            </a:ext>
          </a:extLst>
        </p:spPr>
      </p:pic>
      <p:sp>
        <p:nvSpPr>
          <p:cNvPr id="2" name="Title 1">
            <a:extLst>
              <a:ext uri="{FF2B5EF4-FFF2-40B4-BE49-F238E27FC236}">
                <a16:creationId xmlns:a16="http://schemas.microsoft.com/office/drawing/2014/main" id="{204D45B1-D30B-4E50-973D-4B89CC434AEF}"/>
              </a:ext>
            </a:extLst>
          </p:cNvPr>
          <p:cNvSpPr>
            <a:spLocks noGrp="1"/>
          </p:cNvSpPr>
          <p:nvPr>
            <p:ph type="title"/>
          </p:nvPr>
        </p:nvSpPr>
        <p:spPr>
          <a:xfrm>
            <a:off x="0" y="79899"/>
            <a:ext cx="9605635" cy="653977"/>
          </a:xfrm>
        </p:spPr>
        <p:txBody>
          <a:bodyPr/>
          <a:lstStyle/>
          <a:p>
            <a:r>
              <a:rPr lang="en-IN" b="1" dirty="0"/>
              <a:t>USE CASE DIAGRAM :-</a:t>
            </a:r>
            <a:endParaRPr lang="en-US" b="1" dirty="0"/>
          </a:p>
        </p:txBody>
      </p:sp>
    </p:spTree>
    <p:extLst>
      <p:ext uri="{BB962C8B-B14F-4D97-AF65-F5344CB8AC3E}">
        <p14:creationId xmlns:p14="http://schemas.microsoft.com/office/powerpoint/2010/main" val="26558215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1121FA6-E64B-455C-8E9F-DC08D8ED6F58}"/>
              </a:ext>
            </a:extLst>
          </p:cNvPr>
          <p:cNvSpPr>
            <a:spLocks noGrp="1"/>
          </p:cNvSpPr>
          <p:nvPr>
            <p:ph type="title"/>
          </p:nvPr>
        </p:nvSpPr>
        <p:spPr>
          <a:xfrm>
            <a:off x="293339" y="248259"/>
            <a:ext cx="9603275" cy="635661"/>
          </a:xfrm>
        </p:spPr>
        <p:txBody>
          <a:bodyPr/>
          <a:lstStyle/>
          <a:p>
            <a:r>
              <a:rPr lang="en-IN" b="1" dirty="0"/>
              <a:t>Project Functionalities :-</a:t>
            </a:r>
            <a:endParaRPr lang="en-US" b="1" dirty="0"/>
          </a:p>
        </p:txBody>
      </p:sp>
      <p:sp>
        <p:nvSpPr>
          <p:cNvPr id="6" name="Content Placeholder 5">
            <a:extLst>
              <a:ext uri="{FF2B5EF4-FFF2-40B4-BE49-F238E27FC236}">
                <a16:creationId xmlns:a16="http://schemas.microsoft.com/office/drawing/2014/main" id="{EF2B4320-FE73-42A5-BFAB-E4BDDB79D369}"/>
              </a:ext>
            </a:extLst>
          </p:cNvPr>
          <p:cNvSpPr>
            <a:spLocks noGrp="1"/>
          </p:cNvSpPr>
          <p:nvPr>
            <p:ph idx="1"/>
          </p:nvPr>
        </p:nvSpPr>
        <p:spPr>
          <a:xfrm>
            <a:off x="5939537" y="1036320"/>
            <a:ext cx="5201939" cy="5614534"/>
          </a:xfrm>
        </p:spPr>
        <p:txBody>
          <a:bodyPr>
            <a:normAutofit/>
          </a:bodyPr>
          <a:lstStyle/>
          <a:p>
            <a:r>
              <a:rPr lang="en-IN" sz="3200" b="1" dirty="0"/>
              <a:t>For Admin </a:t>
            </a:r>
            <a:r>
              <a:rPr lang="en-IN" sz="3200" b="1" dirty="0">
                <a:sym typeface="Wingdings" panose="05000000000000000000" pitchFamily="2" charset="2"/>
              </a:rPr>
              <a:t></a:t>
            </a:r>
            <a:endParaRPr lang="en-IN" sz="2800" dirty="0">
              <a:sym typeface="Wingdings" panose="05000000000000000000" pitchFamily="2" charset="2"/>
            </a:endParaRPr>
          </a:p>
          <a:p>
            <a:pPr lvl="1"/>
            <a:r>
              <a:rPr lang="en-IN" sz="2800" dirty="0" err="1">
                <a:sym typeface="Wingdings" panose="05000000000000000000" pitchFamily="2" charset="2"/>
              </a:rPr>
              <a:t>LogIn</a:t>
            </a:r>
            <a:endParaRPr lang="en-IN" sz="2800" dirty="0">
              <a:sym typeface="Wingdings" panose="05000000000000000000" pitchFamily="2" charset="2"/>
            </a:endParaRPr>
          </a:p>
          <a:p>
            <a:pPr lvl="1"/>
            <a:r>
              <a:rPr lang="en-IN" sz="2800" dirty="0">
                <a:sym typeface="Wingdings" panose="05000000000000000000" pitchFamily="2" charset="2"/>
              </a:rPr>
              <a:t>Dashboard</a:t>
            </a:r>
          </a:p>
          <a:p>
            <a:pPr lvl="1"/>
            <a:r>
              <a:rPr lang="en-IN" sz="2800" dirty="0">
                <a:sym typeface="Wingdings" panose="05000000000000000000" pitchFamily="2" charset="2"/>
              </a:rPr>
              <a:t>Assign work</a:t>
            </a:r>
          </a:p>
          <a:p>
            <a:pPr lvl="1"/>
            <a:r>
              <a:rPr lang="en-IN" sz="2800" dirty="0">
                <a:sym typeface="Wingdings" panose="05000000000000000000" pitchFamily="2" charset="2"/>
              </a:rPr>
              <a:t>Sell product</a:t>
            </a:r>
          </a:p>
          <a:p>
            <a:pPr lvl="1"/>
            <a:r>
              <a:rPr lang="en-IN" sz="2800" dirty="0">
                <a:sym typeface="Wingdings" panose="05000000000000000000" pitchFamily="2" charset="2"/>
              </a:rPr>
              <a:t>Add product / Add Technician</a:t>
            </a:r>
          </a:p>
          <a:p>
            <a:pPr lvl="1"/>
            <a:r>
              <a:rPr lang="en-IN" sz="2800" dirty="0">
                <a:sym typeface="Wingdings" panose="05000000000000000000" pitchFamily="2" charset="2"/>
              </a:rPr>
              <a:t>Work report / sell report</a:t>
            </a:r>
          </a:p>
          <a:p>
            <a:pPr lvl="1"/>
            <a:r>
              <a:rPr lang="en-IN" sz="2800" dirty="0">
                <a:sym typeface="Wingdings" panose="05000000000000000000" pitchFamily="2" charset="2"/>
              </a:rPr>
              <a:t>Change Password</a:t>
            </a:r>
          </a:p>
          <a:p>
            <a:pPr lvl="1"/>
            <a:r>
              <a:rPr lang="en-IN" sz="2800" dirty="0">
                <a:sym typeface="Wingdings" panose="05000000000000000000" pitchFamily="2" charset="2"/>
              </a:rPr>
              <a:t>Log Out</a:t>
            </a:r>
            <a:endParaRPr lang="en-US" sz="2800" dirty="0"/>
          </a:p>
        </p:txBody>
      </p:sp>
      <p:sp>
        <p:nvSpPr>
          <p:cNvPr id="4" name="Content Placeholder 5">
            <a:extLst>
              <a:ext uri="{FF2B5EF4-FFF2-40B4-BE49-F238E27FC236}">
                <a16:creationId xmlns:a16="http://schemas.microsoft.com/office/drawing/2014/main" id="{500158A7-D839-4859-A9A7-B276AA536898}"/>
              </a:ext>
            </a:extLst>
          </p:cNvPr>
          <p:cNvSpPr txBox="1">
            <a:spLocks/>
          </p:cNvSpPr>
          <p:nvPr/>
        </p:nvSpPr>
        <p:spPr>
          <a:xfrm>
            <a:off x="445739" y="1036320"/>
            <a:ext cx="4536113" cy="5614534"/>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r>
              <a:rPr lang="en-IN" sz="3200" b="1"/>
              <a:t>For Customers </a:t>
            </a:r>
            <a:r>
              <a:rPr lang="en-IN" sz="3200" b="1">
                <a:sym typeface="Wingdings" panose="05000000000000000000" pitchFamily="2" charset="2"/>
              </a:rPr>
              <a:t></a:t>
            </a:r>
          </a:p>
          <a:p>
            <a:pPr lvl="1"/>
            <a:r>
              <a:rPr lang="en-IN" sz="2800">
                <a:sym typeface="Wingdings" panose="05000000000000000000" pitchFamily="2" charset="2"/>
              </a:rPr>
              <a:t>Register</a:t>
            </a:r>
          </a:p>
          <a:p>
            <a:pPr lvl="1"/>
            <a:r>
              <a:rPr lang="en-IN" sz="2800">
                <a:sym typeface="Wingdings" panose="05000000000000000000" pitchFamily="2" charset="2"/>
              </a:rPr>
              <a:t>LogIn</a:t>
            </a:r>
          </a:p>
          <a:p>
            <a:pPr lvl="1"/>
            <a:r>
              <a:rPr lang="en-IN" sz="2800">
                <a:sym typeface="Wingdings" panose="05000000000000000000" pitchFamily="2" charset="2"/>
              </a:rPr>
              <a:t>View Profile</a:t>
            </a:r>
          </a:p>
          <a:p>
            <a:pPr lvl="1"/>
            <a:r>
              <a:rPr lang="en-IN" sz="2800">
                <a:sym typeface="Wingdings" panose="05000000000000000000" pitchFamily="2" charset="2"/>
              </a:rPr>
              <a:t>Submit Request</a:t>
            </a:r>
          </a:p>
          <a:p>
            <a:pPr lvl="1"/>
            <a:r>
              <a:rPr lang="en-IN" sz="2800">
                <a:sym typeface="Wingdings" panose="05000000000000000000" pitchFamily="2" charset="2"/>
              </a:rPr>
              <a:t>Request Status</a:t>
            </a:r>
          </a:p>
          <a:p>
            <a:pPr lvl="1"/>
            <a:r>
              <a:rPr lang="en-IN" sz="2800">
                <a:sym typeface="Wingdings" panose="05000000000000000000" pitchFamily="2" charset="2"/>
              </a:rPr>
              <a:t>Change Password</a:t>
            </a:r>
          </a:p>
          <a:p>
            <a:pPr lvl="1"/>
            <a:r>
              <a:rPr lang="en-IN" sz="2800">
                <a:sym typeface="Wingdings" panose="05000000000000000000" pitchFamily="2" charset="2"/>
              </a:rPr>
              <a:t>Log Out</a:t>
            </a:r>
            <a:endParaRPr lang="en-US" sz="2800" dirty="0"/>
          </a:p>
        </p:txBody>
      </p:sp>
    </p:spTree>
    <p:extLst>
      <p:ext uri="{BB962C8B-B14F-4D97-AF65-F5344CB8AC3E}">
        <p14:creationId xmlns:p14="http://schemas.microsoft.com/office/powerpoint/2010/main" val="3810744044"/>
      </p:ext>
    </p:extLst>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docProps/app.xml><?xml version="1.0" encoding="utf-8"?>
<Properties xmlns="http://schemas.openxmlformats.org/officeDocument/2006/extended-properties" xmlns:vt="http://schemas.openxmlformats.org/officeDocument/2006/docPropsVTypes">
  <Template>Gallery</Template>
  <TotalTime>518</TotalTime>
  <Words>684</Words>
  <Application>Microsoft Office PowerPoint</Application>
  <PresentationFormat>Widescreen</PresentationFormat>
  <Paragraphs>88</Paragraphs>
  <Slides>18</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18</vt:i4>
      </vt:variant>
    </vt:vector>
  </HeadingPairs>
  <TitlesOfParts>
    <vt:vector size="25" baseType="lpstr">
      <vt:lpstr>Arial</vt:lpstr>
      <vt:lpstr>Calibri</vt:lpstr>
      <vt:lpstr>Gill Sans MT</vt:lpstr>
      <vt:lpstr>Poppins</vt:lpstr>
      <vt:lpstr>Times New Roman</vt:lpstr>
      <vt:lpstr>Wingdings</vt:lpstr>
      <vt:lpstr>Gallery</vt:lpstr>
      <vt:lpstr> A Online System For Service Of Electronic Devices (Technician)  </vt:lpstr>
      <vt:lpstr>TECHNICIAN</vt:lpstr>
      <vt:lpstr>PowerPoint Presentation</vt:lpstr>
      <vt:lpstr>LITRETURE SURVEY :- </vt:lpstr>
      <vt:lpstr>EXISTING SYSTEM :-</vt:lpstr>
      <vt:lpstr>Proposed System :-</vt:lpstr>
      <vt:lpstr>System requirement:-</vt:lpstr>
      <vt:lpstr>USE CASE DIAGRAM :-</vt:lpstr>
      <vt:lpstr>Project Functionalities :-</vt:lpstr>
      <vt:lpstr>Activity Flow Diagram :-</vt:lpstr>
      <vt:lpstr>Flow Diagram :-</vt:lpstr>
      <vt:lpstr>Database Design :-</vt:lpstr>
      <vt:lpstr>Home Page / Welcome Page -</vt:lpstr>
      <vt:lpstr>Signup and Login page -</vt:lpstr>
      <vt:lpstr>Customer Request page -</vt:lpstr>
      <vt:lpstr>Admin Dashboard Page -</vt:lpstr>
      <vt:lpstr>Database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TECHNICIAN (A Online System For Service Of Electronic Devices)</dc:title>
  <dc:creator>Sudhamaya Sahoo</dc:creator>
  <cp:lastModifiedBy>Sudhamaya Sahoo</cp:lastModifiedBy>
  <cp:revision>48</cp:revision>
  <dcterms:created xsi:type="dcterms:W3CDTF">2021-01-06T04:51:59Z</dcterms:created>
  <dcterms:modified xsi:type="dcterms:W3CDTF">2021-02-04T15:56:00Z</dcterms:modified>
</cp:coreProperties>
</file>